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2" r:id="rId3"/>
    <p:sldId id="347" r:id="rId4"/>
    <p:sldId id="349" r:id="rId5"/>
    <p:sldId id="348" r:id="rId6"/>
    <p:sldId id="351" r:id="rId7"/>
    <p:sldId id="350" r:id="rId8"/>
    <p:sldId id="352" r:id="rId9"/>
    <p:sldId id="353" r:id="rId10"/>
    <p:sldId id="364" r:id="rId11"/>
    <p:sldId id="354" r:id="rId12"/>
    <p:sldId id="355" r:id="rId13"/>
    <p:sldId id="356" r:id="rId14"/>
    <p:sldId id="358" r:id="rId15"/>
    <p:sldId id="359" r:id="rId16"/>
    <p:sldId id="360" r:id="rId17"/>
    <p:sldId id="361" r:id="rId18"/>
    <p:sldId id="362" r:id="rId19"/>
    <p:sldId id="365" r:id="rId20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82E2"/>
    <a:srgbClr val="FF9900"/>
    <a:srgbClr val="008000"/>
    <a:srgbClr val="FF505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1" autoAdjust="0"/>
    <p:restoredTop sz="94660"/>
  </p:normalViewPr>
  <p:slideViewPr>
    <p:cSldViewPr snapToGrid="0">
      <p:cViewPr varScale="1">
        <p:scale>
          <a:sx n="82" d="100"/>
          <a:sy n="82" d="100"/>
        </p:scale>
        <p:origin x="9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74" y="-84"/>
      </p:cViewPr>
      <p:guideLst>
        <p:guide orient="horz" pos="2909"/>
        <p:guide pos="21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7" y="0"/>
            <a:ext cx="3011700" cy="46180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0"/>
            <a:ext cx="3011700" cy="46180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7" y="8772670"/>
            <a:ext cx="3011700" cy="46180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57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BEC50-26BA-4F54-A7CA-B8FFE1A8872A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86D10-ADA3-49D9-9891-5406CE8580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17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06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60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74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2244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14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271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975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372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651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56788" y="0"/>
            <a:ext cx="4587211" cy="682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9" name="Straight Connector 18"/>
          <p:cNvCxnSpPr/>
          <p:nvPr userDrawn="1"/>
        </p:nvCxnSpPr>
        <p:spPr>
          <a:xfrm rot="5400000">
            <a:off x="1071562" y="3429000"/>
            <a:ext cx="685800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snip2Diag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" name="Oval 19"/>
          <p:cNvSpPr/>
          <p:nvPr userDrawn="1"/>
        </p:nvSpPr>
        <p:spPr>
          <a:xfrm>
            <a:off x="4357686" y="1464361"/>
            <a:ext cx="285752" cy="28575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 userDrawn="1"/>
        </p:nvSpPr>
        <p:spPr>
          <a:xfrm>
            <a:off x="4357686" y="4607821"/>
            <a:ext cx="285752" cy="28575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 userDrawn="1"/>
        </p:nvSpPr>
        <p:spPr>
          <a:xfrm>
            <a:off x="956389" y="188640"/>
            <a:ext cx="3600400" cy="762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endParaRPr lang="de-DE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6680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snip2DiagRect">
            <a:avLst>
              <a:gd name="adj1" fmla="val 42395"/>
              <a:gd name="adj2" fmla="val 0"/>
            </a:avLst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snip2DiagRect">
            <a:avLst>
              <a:gd name="adj1" fmla="val 0"/>
              <a:gd name="adj2" fmla="val 8875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snip2DiagRect">
            <a:avLst>
              <a:gd name="adj1" fmla="val 24935"/>
              <a:gd name="adj2" fmla="val 0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/>
          </a:p>
        </p:txBody>
      </p:sp>
      <p:sp>
        <p:nvSpPr>
          <p:cNvPr id="28" name="Oval 27"/>
          <p:cNvSpPr/>
          <p:nvPr userDrawn="1"/>
        </p:nvSpPr>
        <p:spPr>
          <a:xfrm>
            <a:off x="214282" y="500042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 userDrawn="1"/>
        </p:nvCxnSpPr>
        <p:spPr>
          <a:xfrm rot="10800000">
            <a:off x="-795" y="607105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 userDrawn="1"/>
        </p:nvSpPr>
        <p:spPr>
          <a:xfrm>
            <a:off x="8715404" y="1678863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 userDrawn="1"/>
        </p:nvCxnSpPr>
        <p:spPr>
          <a:xfrm flipV="1">
            <a:off x="8644728" y="1785926"/>
            <a:ext cx="499272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 userDrawn="1"/>
        </p:nvSpPr>
        <p:spPr>
          <a:xfrm>
            <a:off x="214282" y="5393639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/>
          <p:cNvCxnSpPr/>
          <p:nvPr userDrawn="1"/>
        </p:nvCxnSpPr>
        <p:spPr>
          <a:xfrm rot="10800000">
            <a:off x="0" y="5500702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10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3692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snip2DiagRect">
            <a:avLst>
              <a:gd name="adj1" fmla="val 41795"/>
              <a:gd name="adj2" fmla="val 0"/>
            </a:avLst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snip2DiagRect">
            <a:avLst>
              <a:gd name="adj1" fmla="val 0"/>
              <a:gd name="adj2" fmla="val 9134"/>
            </a:avLst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18" name="Snip Diagonal Corner Rectangle 17"/>
          <p:cNvSpPr/>
          <p:nvPr userDrawn="1"/>
        </p:nvSpPr>
        <p:spPr>
          <a:xfrm>
            <a:off x="3571868" y="6143644"/>
            <a:ext cx="5000660" cy="571504"/>
          </a:xfrm>
          <a:prstGeom prst="snip2DiagRect">
            <a:avLst>
              <a:gd name="adj1" fmla="val 29091"/>
              <a:gd name="adj2" fmla="val 0"/>
            </a:avLst>
          </a:prstGeom>
          <a:solidFill>
            <a:srgbClr val="FFFF00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>
                  <a:ln w="12700">
                    <a:solidFill>
                      <a:srgbClr val="FF99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Oval 31"/>
          <p:cNvSpPr/>
          <p:nvPr userDrawn="1"/>
        </p:nvSpPr>
        <p:spPr>
          <a:xfrm>
            <a:off x="214282" y="500042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/>
          <p:cNvCxnSpPr/>
          <p:nvPr userDrawn="1"/>
        </p:nvCxnSpPr>
        <p:spPr>
          <a:xfrm rot="10800000">
            <a:off x="0" y="607105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 userDrawn="1"/>
        </p:nvSpPr>
        <p:spPr>
          <a:xfrm>
            <a:off x="8715404" y="1678863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 userDrawn="1"/>
        </p:nvCxnSpPr>
        <p:spPr>
          <a:xfrm flipV="1">
            <a:off x="8644728" y="1785926"/>
            <a:ext cx="499272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 userDrawn="1"/>
        </p:nvSpPr>
        <p:spPr>
          <a:xfrm>
            <a:off x="214282" y="5393639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 userDrawn="1"/>
        </p:nvCxnSpPr>
        <p:spPr>
          <a:xfrm rot="10800000">
            <a:off x="0" y="5500702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snip2DiagRect">
            <a:avLst>
              <a:gd name="adj1" fmla="val 41795"/>
              <a:gd name="adj2" fmla="val 0"/>
            </a:avLst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snip2DiagRect">
            <a:avLst>
              <a:gd name="adj1" fmla="val 0"/>
              <a:gd name="adj2" fmla="val 9134"/>
            </a:avLst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32" name="Oval 31"/>
          <p:cNvSpPr/>
          <p:nvPr userDrawn="1"/>
        </p:nvSpPr>
        <p:spPr>
          <a:xfrm>
            <a:off x="214282" y="500042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/>
          <p:cNvCxnSpPr/>
          <p:nvPr userDrawn="1"/>
        </p:nvCxnSpPr>
        <p:spPr>
          <a:xfrm rot="10800000">
            <a:off x="0" y="607105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 userDrawn="1"/>
        </p:nvSpPr>
        <p:spPr>
          <a:xfrm>
            <a:off x="8715404" y="1678863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 userDrawn="1"/>
        </p:nvCxnSpPr>
        <p:spPr>
          <a:xfrm flipV="1">
            <a:off x="8644728" y="1785926"/>
            <a:ext cx="499272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 userDrawn="1"/>
        </p:nvSpPr>
        <p:spPr>
          <a:xfrm>
            <a:off x="214282" y="5393639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 userDrawn="1"/>
        </p:nvCxnSpPr>
        <p:spPr>
          <a:xfrm rot="10800000">
            <a:off x="0" y="5500702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846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868346"/>
          </a:xfrm>
          <a:prstGeom prst="snip2DiagRect">
            <a:avLst>
              <a:gd name="adj1" fmla="val 42395"/>
              <a:gd name="adj2" fmla="val 0"/>
            </a:avLst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snip2DiagRect">
            <a:avLst>
              <a:gd name="adj1" fmla="val 0"/>
              <a:gd name="adj2" fmla="val 8875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snip2DiagRect">
            <a:avLst>
              <a:gd name="adj1" fmla="val 24935"/>
              <a:gd name="adj2" fmla="val 0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/>
          </a:p>
        </p:txBody>
      </p:sp>
      <p:sp>
        <p:nvSpPr>
          <p:cNvPr id="28" name="Oval 27"/>
          <p:cNvSpPr/>
          <p:nvPr userDrawn="1"/>
        </p:nvSpPr>
        <p:spPr>
          <a:xfrm>
            <a:off x="214282" y="500042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 userDrawn="1"/>
        </p:nvCxnSpPr>
        <p:spPr>
          <a:xfrm rot="10800000">
            <a:off x="-795" y="607105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 userDrawn="1"/>
        </p:nvSpPr>
        <p:spPr>
          <a:xfrm>
            <a:off x="8715404" y="1678863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 userDrawn="1"/>
        </p:nvCxnSpPr>
        <p:spPr>
          <a:xfrm flipV="1">
            <a:off x="8644728" y="1785926"/>
            <a:ext cx="499272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 userDrawn="1"/>
        </p:nvSpPr>
        <p:spPr>
          <a:xfrm>
            <a:off x="214282" y="5393639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/>
          <p:cNvCxnSpPr/>
          <p:nvPr userDrawn="1"/>
        </p:nvCxnSpPr>
        <p:spPr>
          <a:xfrm rot="10800000">
            <a:off x="0" y="5500702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49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7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7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58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8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28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4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5/23/2017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61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788" r:id="rId17"/>
    <p:sldLayoutId id="2147483789" r:id="rId18"/>
    <p:sldLayoutId id="2147483790" r:id="rId19"/>
    <p:sldLayoutId id="2147483650" r:id="rId20"/>
    <p:sldLayoutId id="2147483664" r:id="rId21"/>
    <p:sldLayoutId id="2147483663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DBMS and SQL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70172"/>
            <a:ext cx="8229600" cy="939784"/>
          </a:xfrm>
        </p:spPr>
        <p:txBody>
          <a:bodyPr>
            <a:normAutofit/>
          </a:bodyPr>
          <a:lstStyle/>
          <a:p>
            <a:r>
              <a:rPr lang="en-US" altLang="en-US" dirty="0"/>
              <a:t>True or False Answers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392373" y="1221543"/>
            <a:ext cx="8359254" cy="4930254"/>
          </a:xfrm>
          <a:ln w="7620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DBMS means Data Based Management System (F)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DBMS are Databases (F)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A user can access the database through the DBMS (T)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DBMS can be used to search for records in the  database? (T)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A DBMS can be changed without it editing the database? (T)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A database administrator is responsible for the DBMS? (F)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A database administrator is responsible for the security of the database (T)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DBMS can be used to edit a database? (T)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DBMS can be used to create graphs of the data (F)</a:t>
            </a:r>
          </a:p>
        </p:txBody>
      </p:sp>
    </p:spTree>
    <p:extLst>
      <p:ext uri="{BB962C8B-B14F-4D97-AF65-F5344CB8AC3E}">
        <p14:creationId xmlns:p14="http://schemas.microsoft.com/office/powerpoint/2010/main" val="378870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/>
              <a:t>SQL STATEMENTS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54623"/>
            <a:ext cx="8229600" cy="4525963"/>
          </a:xfrm>
          <a:ln w="76200">
            <a:noFill/>
          </a:ln>
          <a:extLst/>
        </p:spPr>
        <p:txBody>
          <a:bodyPr vert="horz" lIns="91440" tIns="45720" rIns="91440" bIns="45720" rtlCol="0">
            <a:noAutofit/>
          </a:bodyPr>
          <a:lstStyle/>
          <a:p>
            <a:pPr marL="457200" indent="-457200" algn="ctr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DBMS application and the database need to communication with each other to allow the user to mange the database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SQL allows a user to control and send instructions to a database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SQL  stands for Standard Query Language, it allows the application to speak to the database and organise and manage it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next few slides will cover the statements to insert a record, delete a record and how to search for particular data and records</a:t>
            </a:r>
            <a:br>
              <a:rPr lang="en-GB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2670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SQL CREATE A NEW RECORD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87606"/>
            <a:ext cx="8229600" cy="4724709"/>
          </a:xfrm>
          <a:ln w="76200">
            <a:noFill/>
          </a:ln>
          <a:extLst/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endParaRPr lang="en-GB" altLang="en-US" sz="2000" dirty="0"/>
          </a:p>
          <a:p>
            <a:pPr marL="0" indent="0" algn="ctr">
              <a:buNone/>
            </a:pPr>
            <a:r>
              <a:rPr lang="en-GB" altLang="en-US" sz="2000" dirty="0"/>
              <a:t>SQL allows the user to create a new record in the database via the DBMS</a:t>
            </a:r>
          </a:p>
          <a:p>
            <a:pPr marL="0" indent="0" algn="ctr">
              <a:buNone/>
            </a:pPr>
            <a:endParaRPr lang="en-GB" altLang="en-US" sz="2000" dirty="0"/>
          </a:p>
          <a:p>
            <a:pPr marL="0" indent="0" algn="ctr">
              <a:buNone/>
            </a:pPr>
            <a:r>
              <a:rPr lang="en-GB" altLang="en-US" sz="1800" b="1" dirty="0">
                <a:solidFill>
                  <a:srgbClr val="0000FF"/>
                </a:solidFill>
                <a:highlight>
                  <a:srgbClr val="FFFF00"/>
                </a:highlight>
              </a:rPr>
              <a:t>INSERT INTO </a:t>
            </a:r>
            <a:r>
              <a:rPr lang="en-GB" altLang="en-US" sz="2000" dirty="0"/>
              <a:t>Customers </a:t>
            </a:r>
            <a:br>
              <a:rPr lang="en-GB" altLang="en-US" sz="2000" dirty="0"/>
            </a:br>
            <a:r>
              <a:rPr lang="en-GB" altLang="en-US" sz="1800" b="1" dirty="0">
                <a:solidFill>
                  <a:srgbClr val="0000FF"/>
                </a:solidFill>
                <a:highlight>
                  <a:srgbClr val="FFFF00"/>
                </a:highlight>
              </a:rPr>
              <a:t>VALUES</a:t>
            </a:r>
            <a:r>
              <a:rPr lang="en-GB" altLang="en-US" sz="2000" dirty="0"/>
              <a:t> (‘Sarah', ‘Jones', ‘UK')</a:t>
            </a:r>
          </a:p>
          <a:p>
            <a:pPr marL="0" indent="0" algn="ctr">
              <a:buNone/>
            </a:pPr>
            <a:endParaRPr lang="en-GB" altLang="en-US" sz="2000" dirty="0"/>
          </a:p>
          <a:p>
            <a:pPr marL="0" indent="0" algn="ctr">
              <a:buNone/>
            </a:pPr>
            <a:r>
              <a:rPr lang="en-GB" altLang="en-US" sz="1800" b="1" dirty="0">
                <a:solidFill>
                  <a:srgbClr val="0000FF"/>
                </a:solidFill>
                <a:highlight>
                  <a:srgbClr val="FFFF00"/>
                </a:highlight>
              </a:rPr>
              <a:t>INSERT INTO </a:t>
            </a:r>
            <a:r>
              <a:rPr lang="en-GB" altLang="en-US" sz="2000" dirty="0"/>
              <a:t>Customers instructs the </a:t>
            </a:r>
            <a:r>
              <a:rPr lang="en-GB" altLang="en-US" sz="2000" dirty="0" err="1"/>
              <a:t>DMBS</a:t>
            </a:r>
            <a:r>
              <a:rPr lang="en-GB" altLang="en-US" sz="2000" dirty="0"/>
              <a:t> to Insert a new record into the customer table </a:t>
            </a:r>
          </a:p>
          <a:p>
            <a:pPr marL="0" indent="0" algn="ctr">
              <a:buNone/>
            </a:pPr>
            <a:endParaRPr lang="en-GB" altLang="en-US" sz="2000" dirty="0"/>
          </a:p>
          <a:p>
            <a:pPr marL="0" indent="0" algn="ctr">
              <a:buNone/>
            </a:pPr>
            <a:r>
              <a:rPr lang="en-GB" altLang="en-US" sz="1800" b="1" dirty="0">
                <a:solidFill>
                  <a:srgbClr val="0000FF"/>
                </a:solidFill>
                <a:highlight>
                  <a:srgbClr val="FFFF00"/>
                </a:highlight>
              </a:rPr>
              <a:t>VALUES</a:t>
            </a:r>
            <a:r>
              <a:rPr lang="en-GB" altLang="en-US" sz="2000" dirty="0"/>
              <a:t> (‘Sarah', ‘Jones', ‘UK') tells the application the values Sarah Jones and UK are being added to the table</a:t>
            </a:r>
          </a:p>
          <a:p>
            <a:pPr marL="0" indent="0" algn="ctr">
              <a:buNone/>
            </a:pPr>
            <a:endParaRPr lang="en-GB" altLang="en-US" sz="2000" dirty="0"/>
          </a:p>
          <a:p>
            <a:pPr marL="0" indent="0" algn="ctr">
              <a:buNone/>
            </a:pPr>
            <a:endParaRPr lang="en-GB" altLang="en-US" sz="2000" dirty="0"/>
          </a:p>
          <a:p>
            <a:pPr marL="0" indent="0" algn="ctr"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4719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SQL Delete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95282"/>
            <a:ext cx="8229600" cy="4525963"/>
          </a:xfrm>
          <a:ln w="76200">
            <a:noFill/>
          </a:ln>
          <a:extLst/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endParaRPr lang="en-GB" altLang="en-US" sz="2000" dirty="0"/>
          </a:p>
          <a:p>
            <a:pPr marL="0" indent="0" algn="ctr">
              <a:buNone/>
            </a:pPr>
            <a:r>
              <a:rPr lang="en-GB" altLang="en-US" sz="2000" dirty="0"/>
              <a:t>If you want to delete a record you can use the delete command</a:t>
            </a:r>
          </a:p>
          <a:p>
            <a:pPr marL="0" indent="0" algn="ctr">
              <a:buNone/>
            </a:pPr>
            <a:endParaRPr lang="en-GB" altLang="en-US" sz="2000" dirty="0"/>
          </a:p>
          <a:p>
            <a:pPr marL="0" indent="0" algn="ctr">
              <a:buNone/>
            </a:pPr>
            <a:r>
              <a:rPr lang="en-GB" altLang="en-US" sz="1800" b="1" dirty="0">
                <a:solidFill>
                  <a:srgbClr val="0000FF"/>
                </a:solidFill>
                <a:highlight>
                  <a:srgbClr val="FFFF00"/>
                </a:highlight>
              </a:rPr>
              <a:t>DELETE FROM </a:t>
            </a:r>
            <a:r>
              <a:rPr lang="en-GB" altLang="en-US" sz="2000" dirty="0"/>
              <a:t>Customers </a:t>
            </a:r>
            <a:r>
              <a:rPr lang="en-GB" altLang="en-US" sz="1800" b="1" dirty="0">
                <a:solidFill>
                  <a:srgbClr val="0000FF"/>
                </a:solidFill>
                <a:highlight>
                  <a:srgbClr val="FFFF00"/>
                </a:highlight>
              </a:rPr>
              <a:t>WHERE</a:t>
            </a:r>
            <a:r>
              <a:rPr lang="en-GB" altLang="en-US" sz="2000" dirty="0"/>
              <a:t>  </a:t>
            </a:r>
            <a:r>
              <a:rPr lang="en-GB" altLang="en-US" sz="2000" dirty="0" err="1"/>
              <a:t>CustomerName</a:t>
            </a:r>
            <a:r>
              <a:rPr lang="en-GB" altLang="en-US" sz="2000" dirty="0"/>
              <a:t>=‘Smith' </a:t>
            </a:r>
            <a:r>
              <a:rPr lang="en-GB" altLang="en-US" sz="1800" b="1" dirty="0">
                <a:solidFill>
                  <a:srgbClr val="0000FF"/>
                </a:solidFill>
                <a:highlight>
                  <a:srgbClr val="FFFF00"/>
                </a:highlight>
              </a:rPr>
              <a:t>AND</a:t>
            </a:r>
            <a:r>
              <a:rPr lang="en-GB" altLang="en-US" sz="2000" dirty="0">
                <a:solidFill>
                  <a:srgbClr val="0000FF"/>
                </a:solidFill>
              </a:rPr>
              <a:t> </a:t>
            </a:r>
            <a:r>
              <a:rPr lang="en-GB" altLang="en-US" sz="2000" dirty="0" err="1"/>
              <a:t>ContactName</a:t>
            </a:r>
            <a:r>
              <a:rPr lang="en-GB" altLang="en-US" sz="2000" dirty="0"/>
              <a:t>=Jones‘</a:t>
            </a:r>
          </a:p>
          <a:p>
            <a:pPr marL="0" indent="0" algn="ctr">
              <a:buNone/>
            </a:pPr>
            <a:endParaRPr lang="en-GB" altLang="en-US" sz="2000" dirty="0"/>
          </a:p>
          <a:p>
            <a:pPr marL="0" indent="0" algn="ctr">
              <a:buNone/>
            </a:pPr>
            <a:r>
              <a:rPr lang="en-GB" altLang="en-US" sz="2000" dirty="0"/>
              <a:t>This would delete the records Smith and Jones</a:t>
            </a:r>
          </a:p>
          <a:p>
            <a:pPr marL="0" indent="0" algn="ctr"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10708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/>
              <a:t>SQL RETRIEVING RECORDS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77453"/>
            <a:ext cx="8229600" cy="480969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/>
              <a:t>This statement instructs the DBMS to select all the records from the customer table</a:t>
            </a:r>
          </a:p>
          <a:p>
            <a:pPr>
              <a:defRPr/>
            </a:pPr>
            <a:endParaRPr lang="en-GB" sz="1800" dirty="0"/>
          </a:p>
          <a:p>
            <a:pPr>
              <a:defRPr/>
            </a:pPr>
            <a:r>
              <a:rPr lang="en-GB" sz="2600" b="1" dirty="0">
                <a:solidFill>
                  <a:srgbClr val="0000FF"/>
                </a:solidFill>
                <a:highlight>
                  <a:srgbClr val="FFFF00"/>
                </a:highlight>
              </a:rPr>
              <a:t>SELECT * FROM Customers; </a:t>
            </a:r>
          </a:p>
          <a:p>
            <a:pPr marL="0" indent="0">
              <a:buFontTx/>
              <a:buNone/>
              <a:defRPr/>
            </a:pPr>
            <a:endParaRPr lang="en-GB" sz="1800" dirty="0"/>
          </a:p>
          <a:p>
            <a:pPr>
              <a:defRPr/>
            </a:pPr>
            <a:r>
              <a:rPr lang="en-GB" sz="2600" b="1" dirty="0">
                <a:solidFill>
                  <a:srgbClr val="0000FF"/>
                </a:solidFill>
                <a:highlight>
                  <a:srgbClr val="FFFF00"/>
                </a:highlight>
              </a:rPr>
              <a:t>SELECT : </a:t>
            </a:r>
            <a:r>
              <a:rPr lang="en-GB" sz="2400" dirty="0"/>
              <a:t>Tells the program you want to select the records without changing them</a:t>
            </a:r>
          </a:p>
          <a:p>
            <a:pPr>
              <a:defRPr/>
            </a:pPr>
            <a:endParaRPr lang="en-GB" sz="1800" dirty="0"/>
          </a:p>
          <a:p>
            <a:pPr>
              <a:defRPr/>
            </a:pPr>
            <a:r>
              <a:rPr lang="en-GB" sz="2600" b="1" dirty="0">
                <a:solidFill>
                  <a:srgbClr val="0000FF"/>
                </a:solidFill>
                <a:highlight>
                  <a:srgbClr val="FFFF00"/>
                </a:highlight>
              </a:rPr>
              <a:t>* </a:t>
            </a:r>
            <a:r>
              <a:rPr lang="en-GB" sz="2400" dirty="0"/>
              <a:t>the star represents all the records</a:t>
            </a:r>
          </a:p>
          <a:p>
            <a:pPr>
              <a:defRPr/>
            </a:pPr>
            <a:endParaRPr lang="en-GB" sz="1800" b="1" dirty="0"/>
          </a:p>
          <a:p>
            <a:pPr>
              <a:defRPr/>
            </a:pPr>
            <a:r>
              <a:rPr lang="en-GB" sz="2600" b="1" dirty="0">
                <a:solidFill>
                  <a:srgbClr val="0000FF"/>
                </a:solidFill>
                <a:highlight>
                  <a:srgbClr val="FFFF00"/>
                </a:highlight>
              </a:rPr>
              <a:t>FROM Customers: </a:t>
            </a:r>
            <a:r>
              <a:rPr lang="en-GB" sz="2400" dirty="0"/>
              <a:t>this TELLS THE DBMS to select all the records from the customer table</a:t>
            </a:r>
          </a:p>
          <a:p>
            <a:pPr marL="0" indent="0">
              <a:buFontTx/>
              <a:buNone/>
              <a:defRPr/>
            </a:pPr>
            <a:br>
              <a:rPr lang="en-GB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9283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/>
              <a:t>SQL WHERE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71823"/>
            <a:ext cx="8229600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/>
              <a:t>What if you want to find a particular piece of data from a particular field?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600" b="1" dirty="0">
                <a:solidFill>
                  <a:srgbClr val="0000FF"/>
                </a:solidFill>
                <a:highlight>
                  <a:srgbClr val="FFFF00"/>
                </a:highlight>
              </a:rPr>
              <a:t>SELECT * FROM Customers WHERE Country=‘UK';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sz="2600" b="1" dirty="0">
                <a:solidFill>
                  <a:srgbClr val="0000FF"/>
                </a:solidFill>
                <a:highlight>
                  <a:srgbClr val="FFFF00"/>
                </a:highlight>
              </a:rPr>
              <a:t>Where = ‘UK’,: </a:t>
            </a:r>
            <a:r>
              <a:rPr lang="en-GB" sz="2400" dirty="0"/>
              <a:t>tells the database to only return THE records where the condition is met, the country is UK.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/>
              <a:t>This would find and return all the customer records that have the Country listed as UK</a:t>
            </a:r>
            <a:br>
              <a:rPr lang="en-GB" sz="2400" dirty="0"/>
            </a:br>
            <a:endParaRPr lang="en-GB" sz="2400" dirty="0"/>
          </a:p>
          <a:p>
            <a:pPr marL="0" indent="0">
              <a:buFontTx/>
              <a:buNone/>
              <a:defRPr/>
            </a:pPr>
            <a:br>
              <a:rPr lang="en-GB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5073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/>
              <a:t>SQL AND QUERY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01255"/>
            <a:ext cx="8229600" cy="51725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6000" dirty="0"/>
              <a:t>What if you want to find a particular piece of data from a field and data from another field?</a:t>
            </a:r>
          </a:p>
          <a:p>
            <a:pPr>
              <a:defRPr/>
            </a:pPr>
            <a:endParaRPr lang="en-GB" sz="6000" dirty="0"/>
          </a:p>
          <a:p>
            <a:pPr>
              <a:defRPr/>
            </a:pPr>
            <a:r>
              <a:rPr lang="en-GB" sz="7200" b="1" dirty="0">
                <a:solidFill>
                  <a:srgbClr val="0000FF"/>
                </a:solidFill>
                <a:highlight>
                  <a:srgbClr val="FFFF00"/>
                </a:highlight>
              </a:rPr>
              <a:t>SELECT * FROM Customers</a:t>
            </a:r>
            <a:br>
              <a:rPr lang="en-GB" sz="7200" b="1" dirty="0">
                <a:solidFill>
                  <a:srgbClr val="0000FF"/>
                </a:solidFill>
                <a:highlight>
                  <a:srgbClr val="FFFF00"/>
                </a:highlight>
              </a:rPr>
            </a:br>
            <a:r>
              <a:rPr lang="en-GB" sz="7200" b="1" dirty="0">
                <a:solidFill>
                  <a:srgbClr val="0000FF"/>
                </a:solidFill>
                <a:highlight>
                  <a:srgbClr val="FFFF00"/>
                </a:highlight>
              </a:rPr>
              <a:t>WHERE Country= ‘UK'</a:t>
            </a:r>
            <a:br>
              <a:rPr lang="en-GB" sz="7200" b="1" dirty="0">
                <a:solidFill>
                  <a:srgbClr val="0000FF"/>
                </a:solidFill>
                <a:highlight>
                  <a:srgbClr val="FFFF00"/>
                </a:highlight>
              </a:rPr>
            </a:br>
            <a:r>
              <a:rPr lang="en-GB" sz="7200" b="1" dirty="0">
                <a:solidFill>
                  <a:srgbClr val="0000FF"/>
                </a:solidFill>
                <a:highlight>
                  <a:srgbClr val="FFFF00"/>
                </a:highlight>
              </a:rPr>
              <a:t>AND City=‘London';</a:t>
            </a:r>
          </a:p>
          <a:p>
            <a:pPr>
              <a:defRPr/>
            </a:pPr>
            <a:endParaRPr lang="en-GB" sz="60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sz="7200" b="1" dirty="0">
                <a:solidFill>
                  <a:srgbClr val="0000FF"/>
                </a:solidFill>
                <a:highlight>
                  <a:srgbClr val="FFFF00"/>
                </a:highlight>
              </a:rPr>
              <a:t>SELECT * FROM Customers  </a:t>
            </a:r>
            <a:r>
              <a:rPr lang="en-GB" sz="6000" dirty="0"/>
              <a:t>means select all the records from the customer table </a:t>
            </a:r>
          </a:p>
          <a:p>
            <a:pPr>
              <a:defRPr/>
            </a:pPr>
            <a:br>
              <a:rPr lang="en-GB" sz="6000" dirty="0"/>
            </a:br>
            <a:r>
              <a:rPr lang="en-GB" sz="7200" b="1" dirty="0">
                <a:solidFill>
                  <a:srgbClr val="0000FF"/>
                </a:solidFill>
                <a:highlight>
                  <a:srgbClr val="FFFF00"/>
                </a:highlight>
              </a:rPr>
              <a:t>WHERE Country= ‘UK‘ </a:t>
            </a:r>
            <a:r>
              <a:rPr lang="en-GB" sz="6000" dirty="0"/>
              <a:t>select the records where the field country is UK </a:t>
            </a:r>
            <a:br>
              <a:rPr lang="en-GB" sz="6000" dirty="0"/>
            </a:br>
            <a:endParaRPr lang="en-GB" sz="6000" dirty="0"/>
          </a:p>
          <a:p>
            <a:pPr>
              <a:defRPr/>
            </a:pPr>
            <a:r>
              <a:rPr lang="en-GB" sz="7200" b="1" dirty="0">
                <a:solidFill>
                  <a:srgbClr val="0000FF"/>
                </a:solidFill>
                <a:highlight>
                  <a:srgbClr val="FFFF00"/>
                </a:highlight>
              </a:rPr>
              <a:t>AND City=‘London';</a:t>
            </a:r>
            <a:r>
              <a:rPr lang="en-GB" sz="6000" dirty="0">
                <a:solidFill>
                  <a:srgbClr val="0000FF"/>
                </a:solidFill>
              </a:rPr>
              <a:t> </a:t>
            </a:r>
            <a:r>
              <a:rPr lang="en-GB" sz="6000" dirty="0"/>
              <a:t>and the records where the City field is London</a:t>
            </a:r>
            <a:br>
              <a:rPr lang="en-GB" sz="6000" dirty="0"/>
            </a:br>
            <a:endParaRPr lang="en-GB" sz="6000" dirty="0"/>
          </a:p>
          <a:p>
            <a:pPr marL="0" indent="0">
              <a:buFontTx/>
              <a:buNone/>
              <a:defRPr/>
            </a:pPr>
            <a:br>
              <a:rPr lang="en-GB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4675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/>
              <a:t>SQL OR QUERY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72051"/>
            <a:ext cx="8229600" cy="4937931"/>
          </a:xfrm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GB" altLang="en-US" sz="2400" dirty="0"/>
              <a:t>When using the AND search criteria, SQL will return the records where, both field values are met.  </a:t>
            </a:r>
          </a:p>
          <a:p>
            <a:endParaRPr lang="en-GB" altLang="en-US" sz="2400" dirty="0"/>
          </a:p>
          <a:p>
            <a:r>
              <a:rPr lang="en-GB" altLang="en-US" sz="2400" dirty="0"/>
              <a:t>To search for return records where the Country is UK OR the City is London.</a:t>
            </a:r>
          </a:p>
          <a:p>
            <a:endParaRPr lang="en-GB" altLang="en-US" sz="2400" dirty="0"/>
          </a:p>
          <a:p>
            <a:r>
              <a:rPr lang="en-GB" altLang="en-US" sz="2200" b="1" dirty="0">
                <a:solidFill>
                  <a:srgbClr val="0000FF"/>
                </a:solidFill>
                <a:highlight>
                  <a:srgbClr val="FFFF00"/>
                </a:highlight>
              </a:rPr>
              <a:t>SELECT * FROM Customers</a:t>
            </a:r>
            <a:br>
              <a:rPr lang="en-GB" altLang="en-US" sz="2200" b="1" dirty="0">
                <a:solidFill>
                  <a:srgbClr val="0000FF"/>
                </a:solidFill>
                <a:highlight>
                  <a:srgbClr val="FFFF00"/>
                </a:highlight>
              </a:rPr>
            </a:br>
            <a:r>
              <a:rPr lang="en-GB" altLang="en-US" sz="2200" b="1" dirty="0">
                <a:solidFill>
                  <a:srgbClr val="0000FF"/>
                </a:solidFill>
                <a:highlight>
                  <a:srgbClr val="FFFF00"/>
                </a:highlight>
              </a:rPr>
              <a:t>WHERE Country= ‘UK'</a:t>
            </a:r>
            <a:br>
              <a:rPr lang="en-GB" altLang="en-US" sz="2200" b="1" dirty="0">
                <a:solidFill>
                  <a:srgbClr val="0000FF"/>
                </a:solidFill>
                <a:highlight>
                  <a:srgbClr val="FFFF00"/>
                </a:highlight>
              </a:rPr>
            </a:br>
            <a:r>
              <a:rPr lang="en-GB" altLang="en-US" sz="2200" b="1" dirty="0">
                <a:solidFill>
                  <a:srgbClr val="0000FF"/>
                </a:solidFill>
                <a:highlight>
                  <a:srgbClr val="FFFF00"/>
                </a:highlight>
              </a:rPr>
              <a:t>OR City=‘London';</a:t>
            </a:r>
          </a:p>
          <a:p>
            <a:endParaRPr lang="en-GB" altLang="en-US" sz="2400" dirty="0"/>
          </a:p>
          <a:p>
            <a:r>
              <a:rPr lang="en-GB" altLang="en-US" sz="2400" dirty="0"/>
              <a:t>The OR statement returns records where either the Country is UK or the city is London</a:t>
            </a:r>
          </a:p>
          <a:p>
            <a:endParaRPr lang="en-GB" altLang="en-US" sz="2400" dirty="0"/>
          </a:p>
          <a:p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2559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3068"/>
          </a:xfrm>
        </p:spPr>
        <p:txBody>
          <a:bodyPr>
            <a:normAutofit/>
          </a:bodyPr>
          <a:lstStyle/>
          <a:p>
            <a:r>
              <a:rPr lang="en-US" altLang="en-US" dirty="0"/>
              <a:t>GAME TIME</a:t>
            </a:r>
          </a:p>
        </p:txBody>
      </p:sp>
      <p:sp>
        <p:nvSpPr>
          <p:cNvPr id="22531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007706"/>
            <a:ext cx="8229600" cy="5515924"/>
          </a:xfrm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endParaRPr lang="en-GB" altLang="en-US" sz="2400" dirty="0"/>
          </a:p>
          <a:p>
            <a:pPr marL="0" indent="0">
              <a:buNone/>
            </a:pPr>
            <a:r>
              <a:rPr lang="en-GB" altLang="en-US" sz="4500" b="1" dirty="0"/>
              <a:t>PUT THESE IN THE CORRECT ORDER</a:t>
            </a:r>
          </a:p>
          <a:p>
            <a:endParaRPr lang="en-GB" alt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GB" altLang="en-US" sz="4500" dirty="0"/>
              <a:t>FROM SELECT, *, Customers, Country= ‘UK‘, WHERE AND, City=‘London';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4500" dirty="0"/>
              <a:t>SELECT, FROM, ‘0436726', </a:t>
            </a:r>
            <a:r>
              <a:rPr lang="en-GB" altLang="en-US" sz="4500" dirty="0" err="1"/>
              <a:t>BankDetails</a:t>
            </a:r>
            <a:r>
              <a:rPr lang="en-GB" altLang="en-US" sz="4500" dirty="0"/>
              <a:t>, *, WHERE, = ‘0234‘, OR, Account </a:t>
            </a:r>
            <a:r>
              <a:rPr lang="en-GB" altLang="en-US" sz="4500" dirty="0" err="1"/>
              <a:t>SortCode</a:t>
            </a:r>
            <a:r>
              <a:rPr lang="en-GB" altLang="en-US" sz="4500" dirty="0"/>
              <a:t> =</a:t>
            </a:r>
          </a:p>
          <a:p>
            <a:pPr marL="0" indent="0">
              <a:buNone/>
            </a:pPr>
            <a:r>
              <a:rPr lang="en-GB" altLang="en-US" sz="4500" b="1" dirty="0"/>
              <a:t>WHICH STATEMENT IS USED TO SELECT ALL RECORDS?, </a:t>
            </a:r>
          </a:p>
          <a:p>
            <a:pPr marL="0" indent="0">
              <a:buNone/>
            </a:pPr>
            <a:r>
              <a:rPr lang="en-GB" altLang="en-US" sz="4500" dirty="0"/>
              <a:t>	SELECT ALL,   SELECT * ALL,   SELECT * FROM </a:t>
            </a:r>
          </a:p>
          <a:p>
            <a:pPr marL="0" indent="0">
              <a:buNone/>
            </a:pPr>
            <a:r>
              <a:rPr lang="en-GB" altLang="en-US" sz="4500" b="1" dirty="0"/>
              <a:t>WHAT IS MISSING FROM THIS STATEMENT TO </a:t>
            </a:r>
            <a:r>
              <a:rPr lang="en-GB" altLang="en-US" sz="4500" b="1" dirty="0">
                <a:solidFill>
                  <a:srgbClr val="0000FF"/>
                </a:solidFill>
                <a:highlight>
                  <a:srgbClr val="FFFF00"/>
                </a:highlight>
              </a:rPr>
              <a:t>DELETE</a:t>
            </a:r>
            <a:r>
              <a:rPr lang="en-GB" altLang="en-US" sz="4500" b="1" dirty="0"/>
              <a:t> A RECORD?</a:t>
            </a:r>
          </a:p>
          <a:p>
            <a:pPr marL="0" indent="0">
              <a:buNone/>
            </a:pPr>
            <a:r>
              <a:rPr lang="en-GB" altLang="en-US" sz="4500" dirty="0"/>
              <a:t>	the Customers WHERE  </a:t>
            </a:r>
            <a:r>
              <a:rPr lang="en-GB" altLang="en-US" sz="4500" dirty="0" err="1"/>
              <a:t>CustomerName</a:t>
            </a:r>
            <a:r>
              <a:rPr lang="en-GB" altLang="en-US" sz="4500" dirty="0"/>
              <a:t>=‘Smith' AND </a:t>
            </a:r>
            <a:r>
              <a:rPr lang="en-GB" altLang="en-US" sz="4500" dirty="0" err="1"/>
              <a:t>ContactName</a:t>
            </a:r>
            <a:r>
              <a:rPr lang="en-GB" altLang="en-US" sz="4500" dirty="0"/>
              <a:t>=Jones‘</a:t>
            </a:r>
          </a:p>
          <a:p>
            <a:pPr marL="0" indent="0">
              <a:buNone/>
            </a:pPr>
            <a:r>
              <a:rPr lang="en-GB" altLang="en-US" sz="4500" dirty="0"/>
              <a:t>	DELETE, 	  DELETE FROM, 	DELETE WHERE, 	DELETE WHEN,</a:t>
            </a:r>
          </a:p>
          <a:p>
            <a:pPr marL="0" indent="0">
              <a:buNone/>
            </a:pPr>
            <a:r>
              <a:rPr lang="en-GB" altLang="en-US" sz="4500" b="1" dirty="0"/>
              <a:t>WHAT COMMAND DO YOU USE TO FIND A RECORD THAT CONTAINS EITHER ONE OR TWO PIECES OF DATA?</a:t>
            </a:r>
          </a:p>
          <a:p>
            <a:pPr marL="0" indent="0">
              <a:buNone/>
            </a:pPr>
            <a:r>
              <a:rPr lang="en-GB" altLang="en-US" sz="4500" dirty="0"/>
              <a:t>	OR, 	EITHER, 		ELSE, 		AND</a:t>
            </a:r>
          </a:p>
          <a:p>
            <a:endParaRPr lang="en-GB" altLang="en-US" sz="4000" dirty="0"/>
          </a:p>
          <a:p>
            <a:endParaRPr lang="en-GB" altLang="en-US" sz="4000" dirty="0"/>
          </a:p>
          <a:p>
            <a:endParaRPr lang="en-GB" altLang="en-US" sz="4000" dirty="0"/>
          </a:p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2869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857250" y="179979"/>
            <a:ext cx="7429499" cy="1478570"/>
          </a:xfrm>
        </p:spPr>
        <p:txBody>
          <a:bodyPr>
            <a:normAutofit/>
          </a:bodyPr>
          <a:lstStyle/>
          <a:p>
            <a:r>
              <a:rPr lang="en-US" altLang="en-US" dirty="0"/>
              <a:t>GAME TIME answers</a:t>
            </a:r>
          </a:p>
        </p:txBody>
      </p:sp>
      <p:sp>
        <p:nvSpPr>
          <p:cNvPr id="22531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413396"/>
            <a:ext cx="8229600" cy="5014700"/>
          </a:xfrm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endParaRPr lang="en-GB" altLang="en-US" sz="1800" dirty="0"/>
          </a:p>
          <a:p>
            <a:r>
              <a:rPr lang="en-GB" altLang="en-US" sz="2400" dirty="0"/>
              <a:t>SELECT, *, FROM, Customers, WHERE, Country= ‘UK‘, AND, City=‘London';</a:t>
            </a:r>
          </a:p>
          <a:p>
            <a:endParaRPr lang="en-GB" altLang="en-US" sz="2400" dirty="0"/>
          </a:p>
          <a:p>
            <a:r>
              <a:rPr lang="en-GB" altLang="en-US" sz="2400" dirty="0"/>
              <a:t>SELECT, *, FROM, </a:t>
            </a:r>
            <a:r>
              <a:rPr lang="en-GB" altLang="en-US" sz="2400" dirty="0" err="1"/>
              <a:t>BankDetails</a:t>
            </a:r>
            <a:r>
              <a:rPr lang="en-GB" altLang="en-US" sz="2400" dirty="0"/>
              <a:t>, WHERE, Account= ‘0234‘, OR, </a:t>
            </a:r>
            <a:r>
              <a:rPr lang="en-GB" altLang="en-US" sz="2400" dirty="0" err="1"/>
              <a:t>SortCode</a:t>
            </a:r>
            <a:r>
              <a:rPr lang="en-GB" altLang="en-US" sz="2400" dirty="0"/>
              <a:t> =‘0436726',</a:t>
            </a:r>
          </a:p>
          <a:p>
            <a:endParaRPr lang="en-GB" altLang="en-US" sz="2400" dirty="0"/>
          </a:p>
          <a:p>
            <a:r>
              <a:rPr lang="en-GB" altLang="en-US" sz="2400" dirty="0"/>
              <a:t>SELECT * </a:t>
            </a:r>
          </a:p>
          <a:p>
            <a:endParaRPr lang="en-GB" altLang="en-US" sz="2400" dirty="0"/>
          </a:p>
          <a:p>
            <a:r>
              <a:rPr lang="en-GB" altLang="en-US" sz="2400" dirty="0"/>
              <a:t>DELETE FROM, </a:t>
            </a:r>
          </a:p>
          <a:p>
            <a:endParaRPr lang="en-GB" altLang="en-US" sz="2400" dirty="0"/>
          </a:p>
          <a:p>
            <a:r>
              <a:rPr lang="en-GB" altLang="en-US" sz="2400" dirty="0"/>
              <a:t>OR, EITHER, ELSE, AND</a:t>
            </a:r>
          </a:p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400" dirty="0"/>
          </a:p>
          <a:p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2897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Today’s Learning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i="1" dirty="0"/>
              <a:t>Know what a DBMS is</a:t>
            </a:r>
          </a:p>
          <a:p>
            <a:r>
              <a:rPr lang="en-GB" sz="4000" i="1" dirty="0"/>
              <a:t>Know why it is used</a:t>
            </a:r>
          </a:p>
          <a:p>
            <a:r>
              <a:rPr lang="en-GB" sz="4000" i="1" dirty="0"/>
              <a:t>Recognise a range of SQL statements</a:t>
            </a:r>
          </a:p>
          <a:p>
            <a:r>
              <a:rPr lang="en-GB" sz="4000" i="1" dirty="0"/>
              <a:t>Be able to create simple SQL statements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en-US"/>
              <a:t>What is a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1026"/>
            <a:ext cx="8229600" cy="4757524"/>
          </a:xfrm>
          <a:ln w="7620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en-GB" sz="2400" dirty="0"/>
              <a:t>: </a:t>
            </a:r>
          </a:p>
          <a:p>
            <a:pPr marL="0" indent="0" algn="just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“</a:t>
            </a:r>
            <a:r>
              <a:rPr lang="en-GB" sz="2400" b="1" dirty="0"/>
              <a:t>An organised collection of related data that is stored and convenient to use and access”</a:t>
            </a:r>
          </a:p>
          <a:p>
            <a:pPr marL="0" indent="0" algn="just">
              <a:buNone/>
            </a:pPr>
            <a:endParaRPr lang="en-GB" sz="2400" dirty="0"/>
          </a:p>
          <a:p>
            <a:pPr marL="0" indent="0" algn="just">
              <a:buNone/>
            </a:pPr>
            <a:r>
              <a:rPr lang="en-GB" sz="2400" dirty="0"/>
              <a:t>It contains data, (raw facts and figures) but because it is organised in a logical order the data becomes information that can be searched and used to create new information</a:t>
            </a:r>
          </a:p>
          <a:p>
            <a:pPr marL="0" indent="0" algn="just">
              <a:buNone/>
            </a:pPr>
            <a:r>
              <a:rPr lang="en-GB" sz="2400" dirty="0"/>
              <a:t>It consists of tables, forms,  reports and queries </a:t>
            </a:r>
          </a:p>
        </p:txBody>
      </p:sp>
      <p:pic>
        <p:nvPicPr>
          <p:cNvPr id="7172" name="Picture 2" descr="C:\Users\dlad.THIRSKSCHOOL\AppData\Local\Microsoft\Windows\Temporary Internet Files\Content.IE5\EC7UARX5\MC9000302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573" y="5437423"/>
            <a:ext cx="1102317" cy="84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3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57250" y="36331"/>
            <a:ext cx="7429499" cy="1478570"/>
          </a:xfrm>
        </p:spPr>
        <p:txBody>
          <a:bodyPr>
            <a:normAutofit/>
          </a:bodyPr>
          <a:lstStyle/>
          <a:p>
            <a:r>
              <a:rPr lang="en-GB" altLang="en-US" dirty="0"/>
              <a:t>What is a DBMS?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4901"/>
            <a:ext cx="8229600" cy="5172502"/>
          </a:xfrm>
          <a:ln w="7620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DBMS: stands for </a:t>
            </a:r>
            <a:r>
              <a:rPr lang="en-GB" sz="2400" dirty="0">
                <a:solidFill>
                  <a:schemeClr val="bg2"/>
                </a:solidFill>
                <a:highlight>
                  <a:srgbClr val="FFFF00"/>
                </a:highlight>
              </a:rPr>
              <a:t>Database Management System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If you want to access a database form a web page, an app, you phone then it requires software that will organise the security, storing and retrieval of the data.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A DBMS communicates between the database and the interface that the user sees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User interactivity is achieved through use a command language (SQL)</a:t>
            </a:r>
          </a:p>
          <a:p>
            <a:pPr marL="0" indent="0" algn="just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3558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78087"/>
            <a:ext cx="9144000" cy="36770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245660"/>
            <a:ext cx="8229600" cy="1885950"/>
          </a:xfrm>
          <a:solidFill>
            <a:schemeClr val="tx2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GB" altLang="en-US" sz="2800" dirty="0"/>
              <a:t>The DBMS sits between the database and the software application used to access the database </a:t>
            </a:r>
          </a:p>
        </p:txBody>
      </p:sp>
      <p:pic>
        <p:nvPicPr>
          <p:cNvPr id="8195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7447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5" y="3249613"/>
            <a:ext cx="182403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C:\Users\dlad.THIRSKSCHOOL\AppData\Local\Microsoft\Windows\Temporary Internet Files\Content.IE5\CCGC0G41\MM900254443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113" y="3133725"/>
            <a:ext cx="1776412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2863850"/>
            <a:ext cx="232410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Box 1"/>
          <p:cNvSpPr txBox="1">
            <a:spLocks noChangeArrowheads="1"/>
          </p:cNvSpPr>
          <p:nvPr/>
        </p:nvSpPr>
        <p:spPr bwMode="auto">
          <a:xfrm>
            <a:off x="219075" y="4895850"/>
            <a:ext cx="1163638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User</a:t>
            </a: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2117725" y="4902200"/>
            <a:ext cx="1577975" cy="646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Application /software</a:t>
            </a:r>
          </a:p>
        </p:txBody>
      </p:sp>
      <p:sp>
        <p:nvSpPr>
          <p:cNvPr id="8201" name="TextBox 8"/>
          <p:cNvSpPr txBox="1">
            <a:spLocks noChangeArrowheads="1"/>
          </p:cNvSpPr>
          <p:nvPr/>
        </p:nvSpPr>
        <p:spPr bwMode="auto">
          <a:xfrm>
            <a:off x="4329113" y="5054600"/>
            <a:ext cx="1577975" cy="368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DBMS</a:t>
            </a:r>
          </a:p>
        </p:txBody>
      </p: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6819900" y="5178425"/>
            <a:ext cx="1577975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Database</a:t>
            </a:r>
          </a:p>
        </p:txBody>
      </p:sp>
    </p:spTree>
    <p:extLst>
      <p:ext uri="{BB962C8B-B14F-4D97-AF65-F5344CB8AC3E}">
        <p14:creationId xmlns:p14="http://schemas.microsoft.com/office/powerpoint/2010/main" val="131559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20047"/>
            <a:ext cx="8229600" cy="939784"/>
          </a:xfrm>
          <a:solidFill>
            <a:schemeClr val="tx2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GB" altLang="en-US" dirty="0"/>
            </a:br>
            <a:r>
              <a:rPr lang="en-GB" altLang="en-US" sz="4000" dirty="0"/>
              <a:t>Separating data from applications</a:t>
            </a:r>
            <a:br>
              <a:rPr lang="en-GB" altLang="en-US" sz="4000" dirty="0"/>
            </a:br>
            <a:endParaRPr lang="en-US" alt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62869"/>
            <a:ext cx="8229600" cy="4937931"/>
          </a:xfrm>
          <a:ln w="7620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GB" altLang="en-US" sz="2400" dirty="0"/>
              <a:t>The DBMS that the DBMS software sits between the database and the applications that run it. Why separate them?</a:t>
            </a:r>
          </a:p>
          <a:p>
            <a:pPr marL="0" indent="0" algn="ctr">
              <a:buNone/>
            </a:pPr>
            <a:endParaRPr lang="en-GB" altLang="en-US" sz="1100" dirty="0"/>
          </a:p>
          <a:p>
            <a:pPr marL="0" indent="0">
              <a:buNone/>
            </a:pPr>
            <a:r>
              <a:rPr lang="en-GB" altLang="en-US" sz="2400" dirty="0"/>
              <a:t>Separation is a strength because,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i="1" dirty="0"/>
              <a:t>A webpage or application could be redesigned without the concern of redesigning the database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i="1" dirty="0"/>
              <a:t>The database can be redesigned or modified without concern that the application has to be redesigned.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i="1" dirty="0"/>
              <a:t>Other businesses or developers can create or customise their own DBMS for a database</a:t>
            </a:r>
          </a:p>
        </p:txBody>
      </p:sp>
    </p:spTree>
    <p:extLst>
      <p:ext uri="{BB962C8B-B14F-4D97-AF65-F5344CB8AC3E}">
        <p14:creationId xmlns:p14="http://schemas.microsoft.com/office/powerpoint/2010/main" val="424980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sz="3200" dirty="0"/>
              <a:t>What can a DBMS do True or False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55845"/>
            <a:ext cx="8229600" cy="4751719"/>
          </a:xfrm>
          <a:solidFill>
            <a:schemeClr val="bg1"/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GB" altLang="en-US" dirty="0"/>
          </a:p>
          <a:p>
            <a:pPr marL="514350" indent="-514350">
              <a:buFont typeface="+mj-lt"/>
              <a:buAutoNum type="arabicPeriod"/>
            </a:pPr>
            <a:r>
              <a:rPr lang="en-GB" altLang="en-US" dirty="0"/>
              <a:t>Create a new Database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dirty="0"/>
              <a:t>Create new table, record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dirty="0"/>
              <a:t>Update the database records and fields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dirty="0"/>
              <a:t>Delete, the database, individual records, 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dirty="0"/>
              <a:t>Produce new data using queries and produce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dirty="0"/>
              <a:t>Manage the security of the data 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611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en-US" dirty="0" err="1"/>
              <a:t>DataBase</a:t>
            </a:r>
            <a:r>
              <a:rPr lang="en-GB" altLang="en-US" dirty="0"/>
              <a:t> Administrator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456009" y="2528595"/>
            <a:ext cx="8229600" cy="3994060"/>
          </a:xfrm>
          <a:ln w="7620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GB" altLang="en-US" sz="2400" dirty="0"/>
              <a:t>A Database Administrator has responsibility of managing and organising the database to ensure that it is in working order.</a:t>
            </a:r>
          </a:p>
          <a:p>
            <a:pPr algn="just"/>
            <a:r>
              <a:rPr lang="en-GB" altLang="en-US" sz="2400" dirty="0"/>
              <a:t>They have to ensure that the data is structured and organised in an appropriate manner to meet the needs of the users. </a:t>
            </a:r>
          </a:p>
          <a:p>
            <a:pPr algn="just"/>
            <a:r>
              <a:rPr lang="en-GB" altLang="en-US" sz="2400" dirty="0"/>
              <a:t>They also make sure that the database is backed up and that the data is kept secure through passwords and encryption</a:t>
            </a:r>
          </a:p>
        </p:txBody>
      </p:sp>
    </p:spTree>
    <p:extLst>
      <p:ext uri="{BB962C8B-B14F-4D97-AF65-F5344CB8AC3E}">
        <p14:creationId xmlns:p14="http://schemas.microsoft.com/office/powerpoint/2010/main" val="31899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70172"/>
            <a:ext cx="8229600" cy="939784"/>
          </a:xfrm>
        </p:spPr>
        <p:txBody>
          <a:bodyPr>
            <a:normAutofit/>
          </a:bodyPr>
          <a:lstStyle/>
          <a:p>
            <a:r>
              <a:rPr lang="en-US" altLang="en-US" dirty="0"/>
              <a:t>True or False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044262"/>
            <a:ext cx="8359254" cy="4930254"/>
          </a:xfrm>
          <a:ln w="7620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DBMS means Data Based Management System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DBMS are Databases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A user can access the database through the DBMS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DBMS can be used to search for records in the  database?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A DBMS can be changed without it editing the database?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A database administrator is responsible for the DBMS?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A database administrator is responsible for the security of the database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DBMS can be used to edit a database?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sz="2400" dirty="0">
                <a:latin typeface="Corbel" panose="020B0503020204020204" pitchFamily="34" charset="0"/>
              </a:rPr>
              <a:t>DBMS can be used to create graphs of the data </a:t>
            </a:r>
          </a:p>
        </p:txBody>
      </p:sp>
    </p:spTree>
    <p:extLst>
      <p:ext uri="{BB962C8B-B14F-4D97-AF65-F5344CB8AC3E}">
        <p14:creationId xmlns:p14="http://schemas.microsoft.com/office/powerpoint/2010/main" val="416127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686</TotalTime>
  <Words>1009</Words>
  <Application>Microsoft Office PowerPoint</Application>
  <PresentationFormat>On-screen Show (4:3)</PresentationFormat>
  <Paragraphs>168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Corbel</vt:lpstr>
      <vt:lpstr>Gill Sans Ultra Bold</vt:lpstr>
      <vt:lpstr>Times New Roman</vt:lpstr>
      <vt:lpstr>Trebuchet MS</vt:lpstr>
      <vt:lpstr>Tw Cen MT</vt:lpstr>
      <vt:lpstr>Circuit</vt:lpstr>
      <vt:lpstr>DBMS and SQL</vt:lpstr>
      <vt:lpstr>Today’s Learning Objective</vt:lpstr>
      <vt:lpstr>What is a Database</vt:lpstr>
      <vt:lpstr>What is a DBMS?</vt:lpstr>
      <vt:lpstr>The DBMS sits between the database and the software application used to access the database </vt:lpstr>
      <vt:lpstr> Separating data from applications </vt:lpstr>
      <vt:lpstr>What can a DBMS do True or False</vt:lpstr>
      <vt:lpstr>DataBase Administrator</vt:lpstr>
      <vt:lpstr>True or False</vt:lpstr>
      <vt:lpstr>True or False Answers</vt:lpstr>
      <vt:lpstr>SQL STATEMENTS</vt:lpstr>
      <vt:lpstr>SQL CREATE A NEW RECORD</vt:lpstr>
      <vt:lpstr>SQL Delete</vt:lpstr>
      <vt:lpstr>SQL RETRIEVING RECORDS</vt:lpstr>
      <vt:lpstr>SQL WHERE</vt:lpstr>
      <vt:lpstr>SQL AND QUERY</vt:lpstr>
      <vt:lpstr>SQL OR QUERY</vt:lpstr>
      <vt:lpstr>GAME TIME</vt:lpstr>
      <vt:lpstr>GAME TIME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Thirsk</dc:creator>
  <cp:lastModifiedBy>Dan Aldred</cp:lastModifiedBy>
  <cp:revision>241</cp:revision>
  <dcterms:created xsi:type="dcterms:W3CDTF">2008-01-28T15:32:11Z</dcterms:created>
  <dcterms:modified xsi:type="dcterms:W3CDTF">2017-05-23T11:01:16Z</dcterms:modified>
</cp:coreProperties>
</file>