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9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73976-59B6-4B52-AFE6-589F7A8B1E90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B0BBF-03A3-478A-AFD6-B750D037667C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379" y="78401"/>
            <a:ext cx="1270459" cy="79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123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73976-59B6-4B52-AFE6-589F7A8B1E90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B0BBF-03A3-478A-AFD6-B750D0376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710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73976-59B6-4B52-AFE6-589F7A8B1E90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B0BBF-03A3-478A-AFD6-B750D037667C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1521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73976-59B6-4B52-AFE6-589F7A8B1E90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B0BBF-03A3-478A-AFD6-B750D0376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960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73976-59B6-4B52-AFE6-589F7A8B1E90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B0BBF-03A3-478A-AFD6-B750D037667C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71003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73976-59B6-4B52-AFE6-589F7A8B1E90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B0BBF-03A3-478A-AFD6-B750D0376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941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73976-59B6-4B52-AFE6-589F7A8B1E90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B0BBF-03A3-478A-AFD6-B750D0376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9729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73976-59B6-4B52-AFE6-589F7A8B1E90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B0BBF-03A3-478A-AFD6-B750D0376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231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73976-59B6-4B52-AFE6-589F7A8B1E90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B0BBF-03A3-478A-AFD6-B750D0376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747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73976-59B6-4B52-AFE6-589F7A8B1E90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B0BBF-03A3-478A-AFD6-B750D0376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305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73976-59B6-4B52-AFE6-589F7A8B1E90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B0BBF-03A3-478A-AFD6-B750D0376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736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73976-59B6-4B52-AFE6-589F7A8B1E90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B0BBF-03A3-478A-AFD6-B750D0376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525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73976-59B6-4B52-AFE6-589F7A8B1E90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B0BBF-03A3-478A-AFD6-B750D0376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659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73976-59B6-4B52-AFE6-589F7A8B1E90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B0BBF-03A3-478A-AFD6-B750D0376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380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73976-59B6-4B52-AFE6-589F7A8B1E90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B0BBF-03A3-478A-AFD6-B750D0376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318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B0BBF-03A3-478A-AFD6-B750D037667C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73976-59B6-4B52-AFE6-589F7A8B1E90}" type="datetimeFigureOut">
              <a:rPr lang="en-GB" smtClean="0"/>
              <a:t>20/01/2015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081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73976-59B6-4B52-AFE6-589F7A8B1E90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B4B0BBF-03A3-478A-AFD6-B750D0376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253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Binary Addition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 publication from the Not Quite Labour party.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8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819" y="4794325"/>
            <a:ext cx="8596668" cy="1320800"/>
          </a:xfrm>
        </p:spPr>
        <p:txBody>
          <a:bodyPr/>
          <a:lstStyle/>
          <a:p>
            <a:pPr algn="ctr"/>
            <a:r>
              <a:rPr lang="en-GB" dirty="0" smtClean="0"/>
              <a:t>NOT QUITE LABOUR.</a:t>
            </a:r>
            <a:br>
              <a:rPr lang="en-GB" dirty="0" smtClean="0"/>
            </a:br>
            <a:r>
              <a:rPr lang="en-GB" dirty="0" smtClean="0"/>
              <a:t>Unifying Britain. One digit at a time.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424" y="846109"/>
            <a:ext cx="5195457" cy="3262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50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69" y="1139637"/>
            <a:ext cx="5667375" cy="2857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6245" y="268599"/>
            <a:ext cx="3130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Somewhere in the Labour Party offices….</a:t>
            </a:r>
            <a:endParaRPr lang="en-GB" dirty="0"/>
          </a:p>
        </p:txBody>
      </p:sp>
      <p:grpSp>
        <p:nvGrpSpPr>
          <p:cNvPr id="19" name="Group 18"/>
          <p:cNvGrpSpPr/>
          <p:nvPr/>
        </p:nvGrpSpPr>
        <p:grpSpPr>
          <a:xfrm>
            <a:off x="3883511" y="419648"/>
            <a:ext cx="1818043" cy="1247887"/>
            <a:chOff x="3883511" y="419648"/>
            <a:chExt cx="1818043" cy="1247887"/>
          </a:xfrm>
        </p:grpSpPr>
        <p:sp>
          <p:nvSpPr>
            <p:cNvPr id="7" name="Oval Callout 6"/>
            <p:cNvSpPr/>
            <p:nvPr/>
          </p:nvSpPr>
          <p:spPr>
            <a:xfrm>
              <a:off x="3883511" y="419648"/>
              <a:ext cx="1818043" cy="1247887"/>
            </a:xfrm>
            <a:prstGeom prst="wedgeEllipse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206240" y="574232"/>
              <a:ext cx="1172583" cy="938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b="1" dirty="0" smtClean="0"/>
                <a:t>Ugh, binary addition is so hard. I wonder if Balls is still awake.</a:t>
              </a:r>
              <a:endParaRPr lang="en-GB" sz="1100" b="1" dirty="0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651" y="5470622"/>
            <a:ext cx="2028636" cy="127406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646381" y="5615492"/>
            <a:ext cx="4507454" cy="111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941142" y="116549"/>
            <a:ext cx="31304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Meanwhile, Ed Balls struggles to work his new phone.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375" y="1933433"/>
            <a:ext cx="3206237" cy="4432151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8908665" y="762880"/>
            <a:ext cx="1924286" cy="1389423"/>
            <a:chOff x="2717284" y="323424"/>
            <a:chExt cx="1818043" cy="1247887"/>
          </a:xfrm>
        </p:grpSpPr>
        <p:sp>
          <p:nvSpPr>
            <p:cNvPr id="14" name="Oval Callout 13"/>
            <p:cNvSpPr/>
            <p:nvPr/>
          </p:nvSpPr>
          <p:spPr>
            <a:xfrm>
              <a:off x="2717284" y="323424"/>
              <a:ext cx="1818043" cy="1247887"/>
            </a:xfrm>
            <a:prstGeom prst="wedgeEllipse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040014" y="516921"/>
              <a:ext cx="1172583" cy="773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smtClean="0"/>
                <a:t>How do you work this stupid thing? Maybe I’ll just tweet my own name again…</a:t>
              </a:r>
              <a:endParaRPr lang="en-GB" sz="1000" b="1" dirty="0"/>
            </a:p>
          </p:txBody>
        </p:sp>
      </p:grpSp>
      <p:cxnSp>
        <p:nvCxnSpPr>
          <p:cNvPr id="17" name="Straight Connector 16"/>
          <p:cNvCxnSpPr/>
          <p:nvPr/>
        </p:nvCxnSpPr>
        <p:spPr>
          <a:xfrm>
            <a:off x="6734287" y="0"/>
            <a:ext cx="10758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818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811" y="693918"/>
            <a:ext cx="7860255" cy="58951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6245" y="268599"/>
            <a:ext cx="3130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 Vauxhall…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503718" y="1016963"/>
            <a:ext cx="2436348" cy="1532599"/>
            <a:chOff x="7503718" y="1016963"/>
            <a:chExt cx="2436348" cy="1532599"/>
          </a:xfrm>
        </p:grpSpPr>
        <p:sp>
          <p:nvSpPr>
            <p:cNvPr id="7" name="Oval Callout 6"/>
            <p:cNvSpPr/>
            <p:nvPr/>
          </p:nvSpPr>
          <p:spPr>
            <a:xfrm>
              <a:off x="7503718" y="1016963"/>
              <a:ext cx="2436348" cy="1532599"/>
            </a:xfrm>
            <a:prstGeom prst="wedgeEllipse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135600" y="1121542"/>
              <a:ext cx="1172583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/>
                <a:t>Ed, how many times? We are not a homework help line! Dave’s going to block you on Snapchat again now.</a:t>
              </a:r>
              <a:endParaRPr lang="en-GB" sz="1000" b="1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646381" y="5615492"/>
            <a:ext cx="4507454" cy="111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pSp>
        <p:nvGrpSpPr>
          <p:cNvPr id="16" name="Group 15"/>
          <p:cNvGrpSpPr/>
          <p:nvPr/>
        </p:nvGrpSpPr>
        <p:grpSpPr>
          <a:xfrm flipH="1">
            <a:off x="2266536" y="2875214"/>
            <a:ext cx="2436348" cy="1532599"/>
            <a:chOff x="7503718" y="1016963"/>
            <a:chExt cx="2436348" cy="1532599"/>
          </a:xfrm>
        </p:grpSpPr>
        <p:sp>
          <p:nvSpPr>
            <p:cNvPr id="18" name="Oval Callout 17"/>
            <p:cNvSpPr/>
            <p:nvPr/>
          </p:nvSpPr>
          <p:spPr>
            <a:xfrm>
              <a:off x="7503718" y="1016963"/>
              <a:ext cx="2436348" cy="1532599"/>
            </a:xfrm>
            <a:prstGeom prst="wedgeEllipse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135600" y="1121542"/>
              <a:ext cx="117258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/>
                <a:t>God, Ed </a:t>
              </a:r>
              <a:r>
                <a:rPr lang="en-GB" sz="1000" b="1" dirty="0" err="1" smtClean="0"/>
                <a:t>Miliband</a:t>
              </a:r>
              <a:r>
                <a:rPr lang="en-GB" sz="1000" b="1" dirty="0" smtClean="0"/>
                <a:t> being on the phone must be worse than my waterboarding…</a:t>
              </a:r>
              <a:endParaRPr lang="en-GB" sz="1000" b="1" dirty="0"/>
            </a:p>
          </p:txBody>
        </p:sp>
      </p:grpSp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3918"/>
            <a:ext cx="2028636" cy="127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62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79602" y="180424"/>
            <a:ext cx="3130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At 10 Downing Street, London…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651" y="5470622"/>
            <a:ext cx="2028636" cy="127406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646381" y="5615492"/>
            <a:ext cx="4507454" cy="111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820836" y="169617"/>
            <a:ext cx="3130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Next door at 11 Downing Street…</a:t>
            </a:r>
            <a:endParaRPr lang="en-GB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6734287" y="0"/>
            <a:ext cx="10758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69" y="1251247"/>
            <a:ext cx="5314276" cy="3317137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 flipH="1">
            <a:off x="1405235" y="624380"/>
            <a:ext cx="2073503" cy="1521316"/>
            <a:chOff x="3883509" y="503589"/>
            <a:chExt cx="2073503" cy="1521316"/>
          </a:xfrm>
        </p:grpSpPr>
        <p:sp>
          <p:nvSpPr>
            <p:cNvPr id="7" name="Oval Callout 6"/>
            <p:cNvSpPr/>
            <p:nvPr/>
          </p:nvSpPr>
          <p:spPr>
            <a:xfrm>
              <a:off x="3883509" y="503589"/>
              <a:ext cx="2073503" cy="1521315"/>
            </a:xfrm>
            <a:prstGeom prst="wedgeEllipse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301729" y="547577"/>
              <a:ext cx="1172583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b="1" dirty="0" smtClean="0"/>
                <a:t>Ed, you being unable to do binary addition does not mean you can ring MI6!</a:t>
              </a:r>
            </a:p>
            <a:p>
              <a:pPr algn="ctr"/>
              <a:r>
                <a:rPr lang="en-GB" sz="900" b="1" dirty="0" smtClean="0"/>
                <a:t>I’m blocking you on Snapchat for that. Isn’t it past your bedtime anyway?</a:t>
              </a:r>
              <a:endParaRPr lang="en-GB" sz="900" b="1" dirty="0"/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5881" y="1735364"/>
            <a:ext cx="4536501" cy="2556937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9458096" y="710373"/>
            <a:ext cx="1924286" cy="1389423"/>
            <a:chOff x="3883511" y="419648"/>
            <a:chExt cx="1818043" cy="1247887"/>
          </a:xfrm>
        </p:grpSpPr>
        <p:sp>
          <p:nvSpPr>
            <p:cNvPr id="14" name="Oval Callout 13"/>
            <p:cNvSpPr/>
            <p:nvPr/>
          </p:nvSpPr>
          <p:spPr>
            <a:xfrm>
              <a:off x="3883511" y="419648"/>
              <a:ext cx="1818043" cy="1247887"/>
            </a:xfrm>
            <a:prstGeom prst="wedgeEllipse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206240" y="574232"/>
              <a:ext cx="1172583" cy="829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b="1" dirty="0" smtClean="0"/>
                <a:t>Well </a:t>
              </a:r>
              <a:r>
                <a:rPr lang="en-GB" sz="900" b="1" dirty="0" err="1" smtClean="0"/>
                <a:t>well</a:t>
              </a:r>
              <a:r>
                <a:rPr lang="en-GB" sz="900" b="1" dirty="0" smtClean="0"/>
                <a:t> </a:t>
              </a:r>
              <a:r>
                <a:rPr lang="en-GB" sz="900" b="1" dirty="0" err="1" smtClean="0"/>
                <a:t>well</a:t>
              </a:r>
              <a:r>
                <a:rPr lang="en-GB" sz="900" b="1" dirty="0" smtClean="0"/>
                <a:t>, Labour comes crawling back. For crying out loud Ed, binary addition is simple!</a:t>
              </a:r>
              <a:endParaRPr lang="en-GB" sz="900" b="1" dirty="0"/>
            </a:p>
          </p:txBody>
        </p:sp>
      </p:grpSp>
      <p:grpSp>
        <p:nvGrpSpPr>
          <p:cNvPr id="18" name="Group 17"/>
          <p:cNvGrpSpPr/>
          <p:nvPr/>
        </p:nvGrpSpPr>
        <p:grpSpPr>
          <a:xfrm flipH="1">
            <a:off x="236669" y="2342226"/>
            <a:ext cx="2009025" cy="1411414"/>
            <a:chOff x="3925141" y="1288694"/>
            <a:chExt cx="2009025" cy="1411414"/>
          </a:xfrm>
        </p:grpSpPr>
        <p:sp>
          <p:nvSpPr>
            <p:cNvPr id="19" name="Oval Callout 18"/>
            <p:cNvSpPr/>
            <p:nvPr/>
          </p:nvSpPr>
          <p:spPr>
            <a:xfrm>
              <a:off x="3925141" y="1288694"/>
              <a:ext cx="2009025" cy="1411414"/>
            </a:xfrm>
            <a:prstGeom prst="wedgeEllipse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441508" y="1590638"/>
              <a:ext cx="1172583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b="1" dirty="0" smtClean="0"/>
                <a:t>No, well, Justine said I could stay up to watch White House down, so, yeah! </a:t>
              </a:r>
              <a:r>
                <a:rPr lang="en-GB" sz="900" b="1" dirty="0" err="1" smtClean="0"/>
                <a:t>Hmph</a:t>
              </a:r>
              <a:r>
                <a:rPr lang="en-GB" sz="900" b="1" dirty="0" smtClean="0"/>
                <a:t>!</a:t>
              </a:r>
              <a:endParaRPr lang="en-GB" sz="9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14422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George is right, binary addition is simple!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There’s a few easy rules to remember.</a:t>
            </a:r>
          </a:p>
          <a:p>
            <a:pPr lvl="1" algn="ctr"/>
            <a:r>
              <a:rPr lang="en-GB" dirty="0" smtClean="0"/>
              <a:t>0 + 0 = 0</a:t>
            </a:r>
          </a:p>
          <a:p>
            <a:pPr lvl="1" algn="ctr"/>
            <a:r>
              <a:rPr lang="en-GB" dirty="0" smtClean="0"/>
              <a:t>1 + 0 = 1</a:t>
            </a:r>
          </a:p>
          <a:p>
            <a:pPr lvl="1" algn="ctr"/>
            <a:r>
              <a:rPr lang="en-GB" dirty="0" smtClean="0"/>
              <a:t>0 + 1 = 1</a:t>
            </a:r>
          </a:p>
          <a:p>
            <a:pPr lvl="1" algn="ctr"/>
            <a:r>
              <a:rPr lang="en-GB" dirty="0" smtClean="0"/>
              <a:t>1 + 1 = 0, carry 1</a:t>
            </a:r>
          </a:p>
          <a:p>
            <a:pPr lvl="1" algn="ctr"/>
            <a:r>
              <a:rPr lang="en-GB" dirty="0" smtClean="0"/>
              <a:t>1 + 1 + 1 (carried) = 1, carry 1</a:t>
            </a:r>
          </a:p>
          <a:p>
            <a:pPr marL="457200" lvl="1" indent="0" algn="ctr">
              <a:buNone/>
            </a:pPr>
            <a:r>
              <a:rPr lang="en-GB" dirty="0" smtClean="0"/>
              <a:t>Simple, right?</a:t>
            </a:r>
          </a:p>
          <a:p>
            <a:pPr marL="457200" lvl="1" indent="0" algn="ctr">
              <a:buNone/>
            </a:pPr>
            <a:r>
              <a:rPr lang="en-GB" dirty="0" smtClean="0"/>
              <a:t>Let’s try an example…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95" y="5481380"/>
            <a:ext cx="2028636" cy="127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11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example!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 smtClean="0"/>
              <a:t>0 0 0 1 </a:t>
            </a:r>
          </a:p>
          <a:p>
            <a:pPr marL="0" indent="0">
              <a:buNone/>
            </a:pPr>
            <a:r>
              <a:rPr lang="en-GB" sz="2400" dirty="0" smtClean="0"/>
              <a:t>1 0 1 1</a:t>
            </a:r>
          </a:p>
          <a:p>
            <a:pPr marL="0" indent="0">
              <a:buNone/>
            </a:pPr>
            <a:r>
              <a:rPr lang="en-GB" sz="2400" dirty="0" smtClean="0"/>
              <a:t>1 1 0 0</a:t>
            </a:r>
          </a:p>
          <a:p>
            <a:pPr marL="0" indent="0">
              <a:buNone/>
            </a:pPr>
            <a:endParaRPr lang="en-GB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84094" y="3119717"/>
            <a:ext cx="150607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506531" y="2160588"/>
            <a:ext cx="2033195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" panose="020F0502020204030204" pitchFamily="34" charset="0"/>
              </a:rPr>
              <a:t>Remember the rules from the slide before? Then this should be easy!</a:t>
            </a:r>
          </a:p>
          <a:p>
            <a:endParaRPr lang="en-GB" sz="1400" dirty="0"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dirty="0" smtClean="0">
                <a:latin typeface="Calibri" panose="020F0502020204030204" pitchFamily="34" charset="0"/>
              </a:rPr>
              <a:t>1 + 1 = 0, carry 1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 smtClean="0">
                <a:latin typeface="Calibri" panose="020F0502020204030204" pitchFamily="34" charset="0"/>
              </a:rPr>
              <a:t>1 + 0 + carried 1 = 0, carry 1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 smtClean="0">
                <a:latin typeface="Calibri" panose="020F0502020204030204" pitchFamily="34" charset="0"/>
              </a:rPr>
              <a:t>0 + 0 + carried 1 = 1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 smtClean="0">
                <a:latin typeface="Calibri" panose="020F0502020204030204" pitchFamily="34" charset="0"/>
              </a:rPr>
              <a:t>1 + 0 = 1</a:t>
            </a:r>
          </a:p>
          <a:p>
            <a:pPr marL="342900" indent="-342900">
              <a:buFont typeface="+mj-lt"/>
              <a:buAutoNum type="arabicPeriod"/>
            </a:pPr>
            <a:endParaRPr lang="en-GB" sz="1400" dirty="0">
              <a:latin typeface="Calibri" panose="020F0502020204030204" pitchFamily="34" charset="0"/>
            </a:endParaRPr>
          </a:p>
          <a:p>
            <a:r>
              <a:rPr lang="en-GB" sz="1400" dirty="0" smtClean="0">
                <a:latin typeface="Calibri" panose="020F0502020204030204" pitchFamily="34" charset="0"/>
              </a:rPr>
              <a:t>So the answer is:</a:t>
            </a:r>
          </a:p>
          <a:p>
            <a:r>
              <a:rPr lang="en-GB" sz="1400" dirty="0" smtClean="0">
                <a:latin typeface="Calibri" panose="020F0502020204030204" pitchFamily="34" charset="0"/>
              </a:rPr>
              <a:t>1 1 0 0 = 12</a:t>
            </a:r>
          </a:p>
          <a:p>
            <a:endParaRPr lang="en-GB" sz="1400" dirty="0">
              <a:latin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95" y="5481380"/>
            <a:ext cx="2028636" cy="127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44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But… what about overflow errors, I hear you say?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GB" dirty="0" smtClean="0"/>
              <a:t>An overflow error is where there is insufficient space to store an answer, so the answer is written as overflow error.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/>
              <a:t>E.g. </a:t>
            </a:r>
          </a:p>
          <a:p>
            <a:pPr marL="0" indent="0" algn="ctr">
              <a:buNone/>
            </a:pPr>
            <a:r>
              <a:rPr lang="en-GB" dirty="0"/>
              <a:t>	</a:t>
            </a:r>
            <a:r>
              <a:rPr lang="en-GB" dirty="0" smtClean="0"/>
              <a:t>1 0 1 1</a:t>
            </a:r>
          </a:p>
          <a:p>
            <a:pPr marL="0" indent="0" algn="ctr">
              <a:buNone/>
            </a:pPr>
            <a:r>
              <a:rPr lang="en-GB" dirty="0"/>
              <a:t>	</a:t>
            </a:r>
            <a:r>
              <a:rPr lang="en-GB" dirty="0" smtClean="0"/>
              <a:t>1 1 1 1</a:t>
            </a:r>
          </a:p>
          <a:p>
            <a:pPr algn="ctr">
              <a:buFont typeface="+mj-lt"/>
              <a:buAutoNum type="arabicPeriod"/>
            </a:pPr>
            <a:r>
              <a:rPr lang="en-GB" dirty="0" smtClean="0"/>
              <a:t> 1 + 1 = 0, carry 1</a:t>
            </a:r>
          </a:p>
          <a:p>
            <a:pPr algn="ctr">
              <a:buFont typeface="+mj-lt"/>
              <a:buAutoNum type="arabicPeriod"/>
            </a:pPr>
            <a:r>
              <a:rPr lang="en-GB" dirty="0"/>
              <a:t> </a:t>
            </a:r>
            <a:r>
              <a:rPr lang="en-GB" dirty="0" smtClean="0"/>
              <a:t>1 + 1 + 1 = 1, carry 1</a:t>
            </a:r>
          </a:p>
          <a:p>
            <a:pPr algn="ctr">
              <a:buFont typeface="+mj-lt"/>
              <a:buAutoNum type="arabicPeriod"/>
            </a:pPr>
            <a:r>
              <a:rPr lang="en-GB" dirty="0"/>
              <a:t> </a:t>
            </a:r>
            <a:r>
              <a:rPr lang="en-GB" dirty="0" smtClean="0"/>
              <a:t>1 + 1 = 0, carry 1</a:t>
            </a:r>
          </a:p>
          <a:p>
            <a:pPr algn="ctr">
              <a:buFont typeface="+mj-lt"/>
              <a:buAutoNum type="arabicPeriod"/>
            </a:pPr>
            <a:r>
              <a:rPr lang="en-GB" dirty="0"/>
              <a:t> </a:t>
            </a:r>
            <a:r>
              <a:rPr lang="en-GB" dirty="0" smtClean="0"/>
              <a:t>1 + 1 + 1 = 1, carry 1</a:t>
            </a:r>
          </a:p>
          <a:p>
            <a:pPr algn="ctr">
              <a:buFont typeface="+mj-lt"/>
              <a:buAutoNum type="arabicPeriod"/>
            </a:pPr>
            <a:endParaRPr lang="en-GB" dirty="0"/>
          </a:p>
          <a:p>
            <a:pPr marL="0" indent="0" algn="ctr">
              <a:buNone/>
            </a:pPr>
            <a:r>
              <a:rPr lang="en-GB" i="1" u="sng" dirty="0" smtClean="0">
                <a:solidFill>
                  <a:srgbClr val="FF0000"/>
                </a:solidFill>
              </a:rPr>
              <a:t>OVERFLOW ERROR</a:t>
            </a:r>
            <a:endParaRPr lang="en-GB" i="1" u="sng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95" y="5481380"/>
            <a:ext cx="2028636" cy="127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656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451" y="1325834"/>
            <a:ext cx="7180824" cy="359041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33" y="5583936"/>
            <a:ext cx="2028636" cy="127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92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82" y="140522"/>
            <a:ext cx="8270614" cy="4962368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6424439" y="290825"/>
            <a:ext cx="1924286" cy="1389423"/>
            <a:chOff x="3883511" y="419648"/>
            <a:chExt cx="1818043" cy="1247887"/>
          </a:xfrm>
        </p:grpSpPr>
        <p:sp>
          <p:nvSpPr>
            <p:cNvPr id="6" name="Oval Callout 5"/>
            <p:cNvSpPr/>
            <p:nvPr/>
          </p:nvSpPr>
          <p:spPr>
            <a:xfrm>
              <a:off x="3883511" y="419648"/>
              <a:ext cx="1818043" cy="1247887"/>
            </a:xfrm>
            <a:prstGeom prst="wedgeEllipse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206240" y="574232"/>
              <a:ext cx="1172583" cy="704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b="1" dirty="0" smtClean="0"/>
                <a:t>Sorry I’m late chaps, busy running London, you know, it’s hard work!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 flipH="1">
            <a:off x="138522" y="140522"/>
            <a:ext cx="2009025" cy="1411414"/>
            <a:chOff x="4023288" y="-913010"/>
            <a:chExt cx="2009025" cy="1411414"/>
          </a:xfrm>
        </p:grpSpPr>
        <p:sp>
          <p:nvSpPr>
            <p:cNvPr id="9" name="Oval Callout 8"/>
            <p:cNvSpPr/>
            <p:nvPr/>
          </p:nvSpPr>
          <p:spPr>
            <a:xfrm>
              <a:off x="4023288" y="-913010"/>
              <a:ext cx="2009025" cy="1411414"/>
            </a:xfrm>
            <a:prstGeom prst="wedgeEllipse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41510" y="-599718"/>
              <a:ext cx="117258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b="1" dirty="0" smtClean="0"/>
                <a:t>I definitely get my TV from Virgin Media, yep, Virgin, 100 %.</a:t>
              </a:r>
              <a:endParaRPr lang="en-GB" sz="900" b="1" dirty="0"/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07" y="5583936"/>
            <a:ext cx="2028636" cy="127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62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</TotalTime>
  <Words>398</Words>
  <Application>Microsoft Office PowerPoint</Application>
  <PresentationFormat>Widescreen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Facet</vt:lpstr>
      <vt:lpstr>Binary Addition</vt:lpstr>
      <vt:lpstr>PowerPoint Presentation</vt:lpstr>
      <vt:lpstr>PowerPoint Presentation</vt:lpstr>
      <vt:lpstr>PowerPoint Presentation</vt:lpstr>
      <vt:lpstr>George is right, binary addition is simple!</vt:lpstr>
      <vt:lpstr>An example!</vt:lpstr>
      <vt:lpstr>But… what about overflow errors, I hear you say? </vt:lpstr>
      <vt:lpstr>PowerPoint Presentation</vt:lpstr>
      <vt:lpstr>PowerPoint Presentation</vt:lpstr>
      <vt:lpstr>NOT QUITE LABOUR. Unifying Britain. One digit at a time.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Addition</dc:title>
  <dc:creator>Lewis Pull</dc:creator>
  <cp:lastModifiedBy>Lewis Pull</cp:lastModifiedBy>
  <cp:revision>7</cp:revision>
  <dcterms:created xsi:type="dcterms:W3CDTF">2015-01-20T20:57:43Z</dcterms:created>
  <dcterms:modified xsi:type="dcterms:W3CDTF">2015-01-20T21:51:29Z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