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9" r:id="rId2"/>
  </p:sldMasterIdLst>
  <p:notesMasterIdLst>
    <p:notesMasterId r:id="rId13"/>
  </p:notesMasterIdLst>
  <p:handoutMasterIdLst>
    <p:handoutMasterId r:id="rId14"/>
  </p:handoutMasterIdLst>
  <p:sldIdLst>
    <p:sldId id="274" r:id="rId3"/>
    <p:sldId id="275" r:id="rId4"/>
    <p:sldId id="277" r:id="rId5"/>
    <p:sldId id="265" r:id="rId6"/>
    <p:sldId id="271" r:id="rId7"/>
    <p:sldId id="272" r:id="rId8"/>
    <p:sldId id="266" r:id="rId9"/>
    <p:sldId id="270" r:id="rId10"/>
    <p:sldId id="276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33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t>29-Dec-16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t>29-Dec-16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17C7-B787-4E50-994D-5E804113A1E9}" type="datetime4">
              <a:rPr lang="en-US" smtClean="0"/>
              <a:pPr/>
              <a:t>29 December,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29-Dec-16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29-Dec-16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29-Dec-16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29 December,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29-Dec-16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29-Dec-16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29-Dec-16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29-Dec-16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29-Dec-16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t>29-Dec-16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F99945-0A15-4715-AB6C-F5E56CF20F70}" type="datetimeFigureOut">
              <a:rPr lang="en-US" smtClean="0"/>
              <a:pPr/>
              <a:t>29-Dec-16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074" y="251556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GB" sz="6600" dirty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3696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71201" y="591129"/>
            <a:ext cx="7543802" cy="1043707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What learnt today?</a:t>
            </a:r>
            <a:endParaRPr dirty="0"/>
          </a:p>
        </p:txBody>
      </p:sp>
      <p:pic>
        <p:nvPicPr>
          <p:cNvPr id="1026" name="Picture 2" descr="C:\Users\dlad.THIRSKSCHOOL.001\AppData\Local\Microsoft\Windows\Temporary Internet Files\Content.IE5\MENM00AT\MC90044171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59104">
            <a:off x="2989674" y="2771525"/>
            <a:ext cx="274320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50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06"/>
            <a:ext cx="7772400" cy="919981"/>
          </a:xfrm>
        </p:spPr>
        <p:txBody>
          <a:bodyPr/>
          <a:lstStyle/>
          <a:p>
            <a:r>
              <a:rPr lang="en-GB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6917"/>
            <a:ext cx="7772400" cy="4984954"/>
          </a:xfrm>
        </p:spPr>
        <p:txBody>
          <a:bodyPr>
            <a:normAutofit/>
          </a:bodyPr>
          <a:lstStyle/>
          <a:p>
            <a:r>
              <a:rPr lang="en-GB" dirty="0"/>
              <a:t>Abstraction</a:t>
            </a:r>
          </a:p>
          <a:p>
            <a:r>
              <a:rPr lang="en-GB" b="1" i="1" dirty="0"/>
              <a:t>Abstraction</a:t>
            </a:r>
            <a:r>
              <a:rPr lang="en-GB" i="1" dirty="0"/>
              <a:t> means reducing something to a very simple set of characteristics, chosen to be most relevant to the problem.  A pattern or structure.</a:t>
            </a:r>
            <a:endParaRPr lang="en-GB" i="1" dirty="0"/>
          </a:p>
          <a:p>
            <a:r>
              <a:rPr lang="en-GB" dirty="0"/>
              <a:t>Decomposition</a:t>
            </a:r>
          </a:p>
          <a:p>
            <a:r>
              <a:rPr lang="en-GB" i="1" dirty="0"/>
              <a:t>Looking  for patterns among and within the smaller problems that make up the complex problem. Decomposition means breaking down a large problem into smaller chunks that can be solved using computing</a:t>
            </a:r>
            <a:r>
              <a:rPr lang="en-GB" dirty="0"/>
              <a:t>.</a:t>
            </a:r>
            <a:endParaRPr lang="en-GB" dirty="0"/>
          </a:p>
          <a:p>
            <a:r>
              <a:rPr lang="en-GB" dirty="0"/>
              <a:t>Algorithmic thinking</a:t>
            </a:r>
          </a:p>
          <a:p>
            <a:r>
              <a:rPr lang="en-GB" b="1" i="1" dirty="0"/>
              <a:t>A method of </a:t>
            </a:r>
            <a:r>
              <a:rPr lang="en-GB" i="1" dirty="0"/>
              <a:t>getting to a solution through the clear definition of the steps needed. There are instructions or rules that if followed precisely (whether by a person or a computer) leads to answers to both the original and similar problems.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3084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573394"/>
          </a:xfrm>
        </p:spPr>
        <p:txBody>
          <a:bodyPr>
            <a:normAutofit fontScale="90000"/>
          </a:bodyPr>
          <a:lstStyle/>
          <a:p>
            <a:r>
              <a:rPr lang="en-GB" dirty="0"/>
              <a:t>Consider this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21775"/>
            <a:ext cx="7772400" cy="3733800"/>
          </a:xfrm>
        </p:spPr>
        <p:txBody>
          <a:bodyPr/>
          <a:lstStyle/>
          <a:p>
            <a:r>
              <a:rPr lang="en-GB" dirty="0"/>
              <a:t>Is this a picture of a CAT?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5963" y="921775"/>
            <a:ext cx="3653969" cy="45083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2817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these symbols called?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5556" y="2078182"/>
            <a:ext cx="1538343" cy="1098790"/>
          </a:xfrm>
          <a:prstGeom prst="rect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" name="Flowchart: Data 3"/>
          <p:cNvSpPr/>
          <p:nvPr/>
        </p:nvSpPr>
        <p:spPr>
          <a:xfrm>
            <a:off x="815191" y="4572000"/>
            <a:ext cx="2019075" cy="1274873"/>
          </a:xfrm>
          <a:prstGeom prst="flowChartInputOutput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72405" y="2627577"/>
            <a:ext cx="216024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Decision 5"/>
          <p:cNvSpPr/>
          <p:nvPr/>
        </p:nvSpPr>
        <p:spPr>
          <a:xfrm>
            <a:off x="5372405" y="4308937"/>
            <a:ext cx="2204052" cy="1244556"/>
          </a:xfrm>
          <a:prstGeom prst="flowChartDecision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52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these symbols called?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9603" y="1440745"/>
            <a:ext cx="1538343" cy="1098790"/>
          </a:xfrm>
          <a:prstGeom prst="rect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" name="Flowchart: Data 3"/>
          <p:cNvSpPr/>
          <p:nvPr/>
        </p:nvSpPr>
        <p:spPr>
          <a:xfrm>
            <a:off x="789238" y="3132457"/>
            <a:ext cx="2019075" cy="1274873"/>
          </a:xfrm>
          <a:prstGeom prst="flowChartInputOutput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46452" y="2022299"/>
            <a:ext cx="216024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Decision 5"/>
          <p:cNvSpPr/>
          <p:nvPr/>
        </p:nvSpPr>
        <p:spPr>
          <a:xfrm>
            <a:off x="5404382" y="3095767"/>
            <a:ext cx="2204052" cy="1244556"/>
          </a:xfrm>
          <a:prstGeom prst="flowChartDecision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750213" y="2326756"/>
            <a:ext cx="151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Data Flow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94302" y="4581795"/>
            <a:ext cx="151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Decision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923" y="2568952"/>
            <a:ext cx="151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9603" y="4581795"/>
            <a:ext cx="234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Input  / Output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477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Work out which instructions are what?</a:t>
            </a:r>
          </a:p>
        </p:txBody>
      </p:sp>
      <p:sp>
        <p:nvSpPr>
          <p:cNvPr id="3" name="Rectangle 2"/>
          <p:cNvSpPr/>
          <p:nvPr/>
        </p:nvSpPr>
        <p:spPr>
          <a:xfrm>
            <a:off x="3761810" y="1958109"/>
            <a:ext cx="1538343" cy="1098790"/>
          </a:xfrm>
          <a:prstGeom prst="rect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" name="Flowchart: Data 3"/>
          <p:cNvSpPr/>
          <p:nvPr/>
        </p:nvSpPr>
        <p:spPr>
          <a:xfrm>
            <a:off x="815191" y="3934563"/>
            <a:ext cx="2019075" cy="1274873"/>
          </a:xfrm>
          <a:prstGeom prst="flowChartInputOutput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Decision 5"/>
          <p:cNvSpPr/>
          <p:nvPr/>
        </p:nvSpPr>
        <p:spPr>
          <a:xfrm>
            <a:off x="5430335" y="3751676"/>
            <a:ext cx="2204052" cy="1244556"/>
          </a:xfrm>
          <a:prstGeom prst="flowChartDecision">
            <a:avLst/>
          </a:prstGeom>
          <a:ln w="222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776166" y="5292875"/>
            <a:ext cx="151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Decision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7763" y="3299217"/>
            <a:ext cx="151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191" y="5477541"/>
            <a:ext cx="234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Input  / Output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57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rff.com/flowchart_structure_sequence.pn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1386" y="1224250"/>
            <a:ext cx="2271886" cy="45115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8910" y="304801"/>
            <a:ext cx="7543802" cy="845558"/>
          </a:xfrm>
        </p:spPr>
        <p:txBody>
          <a:bodyPr/>
          <a:lstStyle/>
          <a:p>
            <a:pPr algn="ctr"/>
            <a:r>
              <a:rPr lang="en-GB" dirty="0"/>
              <a:t>Algorithms</a:t>
            </a:r>
          </a:p>
        </p:txBody>
      </p:sp>
      <p:pic>
        <p:nvPicPr>
          <p:cNvPr id="4" name="Picture 3" descr="http://www.rff.com/flowchart_structure_decision.pn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695998"/>
            <a:ext cx="2946400" cy="382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274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www.rff.com/flowchart_structure_loop.pn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4254" y="748146"/>
            <a:ext cx="7555346" cy="528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572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Sort the colours of the rainbow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What are the colours of the rainbow?</a:t>
            </a:r>
          </a:p>
          <a:p>
            <a:r>
              <a:rPr lang="en-GB" sz="2800" dirty="0"/>
              <a:t>Are they in order?</a:t>
            </a:r>
          </a:p>
          <a:p>
            <a:r>
              <a:rPr lang="en-GB" sz="2800" dirty="0"/>
              <a:t>What happens if they are not in order?</a:t>
            </a:r>
          </a:p>
          <a:p>
            <a:r>
              <a:rPr lang="en-GB" sz="2800" dirty="0"/>
              <a:t>Create an algorithm for sorting them into the correct order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73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0</TotalTime>
  <Words>90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Gill Sans MT</vt:lpstr>
      <vt:lpstr>Segoe Print</vt:lpstr>
      <vt:lpstr>Wingdings 3</vt:lpstr>
      <vt:lpstr>Urban Pop</vt:lpstr>
      <vt:lpstr>Algorithms</vt:lpstr>
      <vt:lpstr>Key Terms</vt:lpstr>
      <vt:lpstr>Consider this issue</vt:lpstr>
      <vt:lpstr>What are these symbols called?</vt:lpstr>
      <vt:lpstr>What are these symbols called?</vt:lpstr>
      <vt:lpstr>Work out which instructions are what?</vt:lpstr>
      <vt:lpstr>Algorithms</vt:lpstr>
      <vt:lpstr>PowerPoint Presentation</vt:lpstr>
      <vt:lpstr>Sort the colours of the rainbow</vt:lpstr>
      <vt:lpstr>What learnt today?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2014-06-25T14:44:49Z</dcterms:created>
  <dcterms:modified xsi:type="dcterms:W3CDTF">2016-12-29T12:32:42Z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