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2"/>
  </p:notesMasterIdLst>
  <p:handoutMasterIdLst>
    <p:handoutMasterId r:id="rId23"/>
  </p:handoutMasterIdLst>
  <p:sldIdLst>
    <p:sldId id="326" r:id="rId2"/>
    <p:sldId id="327" r:id="rId3"/>
    <p:sldId id="328" r:id="rId4"/>
    <p:sldId id="315" r:id="rId5"/>
    <p:sldId id="329" r:id="rId6"/>
    <p:sldId id="312" r:id="rId7"/>
    <p:sldId id="313" r:id="rId8"/>
    <p:sldId id="318" r:id="rId9"/>
    <p:sldId id="314" r:id="rId10"/>
    <p:sldId id="330" r:id="rId11"/>
    <p:sldId id="316" r:id="rId12"/>
    <p:sldId id="319" r:id="rId13"/>
    <p:sldId id="325" r:id="rId14"/>
    <p:sldId id="317" r:id="rId15"/>
    <p:sldId id="322" r:id="rId16"/>
    <p:sldId id="321" r:id="rId17"/>
    <p:sldId id="333" r:id="rId18"/>
    <p:sldId id="324" r:id="rId19"/>
    <p:sldId id="331" r:id="rId20"/>
    <p:sldId id="332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00FF0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51" autoAdjust="0"/>
    <p:restoredTop sz="83639" autoAdjust="0"/>
  </p:normalViewPr>
  <p:slideViewPr>
    <p:cSldViewPr snapToGrid="0">
      <p:cViewPr varScale="1">
        <p:scale>
          <a:sx n="84" d="100"/>
          <a:sy n="84" d="100"/>
        </p:scale>
        <p:origin x="102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8" y="84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157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EC50-26BA-4F54-A7CA-B8FFE1A8872A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86D10-ADA3-49D9-9891-5406CE8580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17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What is a bit?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What</a:t>
            </a:r>
            <a:r>
              <a:rPr lang="en-GB" altLang="en-US" baseline="0" dirty="0"/>
              <a:t> is a Byte?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883ED8-1FB7-4D9D-A33E-147FB03596A4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2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B9AACA-4DBF-4629-A9A8-87C1F6F0BDAD}" type="slidenum">
              <a:rPr lang="en-GB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0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13277C-7E25-4537-8B1C-AE7605C1A59F}" type="slidenum">
              <a:rPr lang="en-GB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0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C0FA17-1673-4E75-87A0-AB0F17BBF273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E839D9-CC8C-4781-9F04-5D2CDD1419F4}" type="slidenum">
              <a:rPr lang="en-GB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2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966CAD-52B2-4AFC-BBFF-C1F062F49870}" type="slidenum">
              <a:rPr lang="en-GB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6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25152F-B1E9-40E2-B144-A85728280674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5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623CD-204D-4627-AEA2-8FD0FB1A1C67}" type="slidenum">
              <a:rPr lang="en-GB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0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EB0C99-5CE5-4A98-84A9-69FC97687FD4}" type="slidenum">
              <a:rPr lang="en-GB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4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751B78-A999-4054-AA6E-31B72A854B10}" type="slidenum">
              <a:rPr lang="en-GB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9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What is the value of 11011100? =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5F594E-397E-4493-AA15-B4F80A0879C8}" type="slidenum">
              <a:rPr lang="en-GB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3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r.org.uk/computerscienc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206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99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25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14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52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442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46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1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9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snip2DiagRect">
            <a:avLst>
              <a:gd name="adj1" fmla="val 42395"/>
              <a:gd name="adj2" fmla="val 0"/>
            </a:avLst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snip2DiagRect">
            <a:avLst>
              <a:gd name="adj1" fmla="val 0"/>
              <a:gd name="adj2" fmla="val 8875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snip2DiagRect">
            <a:avLst>
              <a:gd name="adj1" fmla="val 24935"/>
              <a:gd name="adj2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/>
            </a:lvl1pPr>
          </a:lstStyle>
          <a:p>
            <a:pPr lvl="0" algn="ctr">
              <a:spcBef>
                <a:spcPct val="0"/>
              </a:spcBef>
              <a:buNone/>
            </a:pPr>
            <a:fld id="{C903C796-15AE-40E3-9730-6F48E1DEDB0D}" type="datetime2">
              <a:rPr lang="en-GB" smtClean="0"/>
              <a:pPr lvl="0" algn="ctr">
                <a:spcBef>
                  <a:spcPct val="0"/>
                </a:spcBef>
                <a:buNone/>
              </a:pPr>
              <a:t>Tuesday, 13 May 2008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214282" y="500042"/>
            <a:ext cx="214314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Straight Connector 28"/>
          <p:cNvCxnSpPr/>
          <p:nvPr userDrawn="1"/>
        </p:nvCxnSpPr>
        <p:spPr>
          <a:xfrm rot="10800000">
            <a:off x="-795" y="607105"/>
            <a:ext cx="429390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 userDrawn="1"/>
        </p:nvSpPr>
        <p:spPr>
          <a:xfrm>
            <a:off x="8715404" y="1678863"/>
            <a:ext cx="214314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Connector 30"/>
          <p:cNvCxnSpPr/>
          <p:nvPr userDrawn="1"/>
        </p:nvCxnSpPr>
        <p:spPr>
          <a:xfrm flipV="1">
            <a:off x="8644728" y="1785926"/>
            <a:ext cx="499272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214282" y="5393639"/>
            <a:ext cx="214314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10800000">
            <a:off x="0" y="5500702"/>
            <a:ext cx="429390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6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snip2DiagRect">
            <a:avLst>
              <a:gd name="adj1" fmla="val 41795"/>
              <a:gd name="adj2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rgbClr val="7030A0"/>
                </a:solidFill>
                <a:latin typeface="Consolas" pitchFamily="49" charset="0"/>
                <a:ea typeface="+mj-ea"/>
                <a:cs typeface="Consolas" pitchFamily="49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snip2DiagRect">
            <a:avLst>
              <a:gd name="adj1" fmla="val 0"/>
              <a:gd name="adj2" fmla="val 9134"/>
            </a:avLst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32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18" name="Snip Diagonal Corner Rectangle 17"/>
          <p:cNvSpPr/>
          <p:nvPr userDrawn="1"/>
        </p:nvSpPr>
        <p:spPr>
          <a:xfrm>
            <a:off x="3571868" y="6143644"/>
            <a:ext cx="5000660" cy="571504"/>
          </a:xfrm>
          <a:prstGeom prst="snip2DiagRect">
            <a:avLst>
              <a:gd name="adj1" fmla="val 29091"/>
              <a:gd name="adj2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buNone/>
            </a:pPr>
            <a:endParaRPr lang="en-GB" sz="3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ea typeface="+mj-ea"/>
              <a:cs typeface="Consolas" pitchFamily="49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83600" y="6018230"/>
            <a:ext cx="785818" cy="785818"/>
            <a:chOff x="8283600" y="6018230"/>
            <a:chExt cx="785818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buNone/>
              </a:pPr>
              <a:endParaRPr lang="en-GB" sz="32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ea typeface="+mj-ea"/>
                <a:cs typeface="Consolas" pitchFamily="49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355607" y="6140255"/>
              <a:ext cx="636713" cy="5847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buNone/>
              </a:pPr>
              <a:r>
                <a:rPr lang="en-US" sz="3200" b="1" cap="none" spc="0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olas" pitchFamily="49" charset="0"/>
                  <a:ea typeface="+mj-ea"/>
                  <a:cs typeface="Consolas" pitchFamily="49" charset="0"/>
                </a:rPr>
                <a:t>LO</a:t>
              </a: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214282" y="500042"/>
            <a:ext cx="214314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10800000">
            <a:off x="0" y="607105"/>
            <a:ext cx="429390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>
            <a:off x="8715404" y="1678863"/>
            <a:ext cx="214314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8644728" y="1785926"/>
            <a:ext cx="499272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214282" y="5393639"/>
            <a:ext cx="214314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Connector 44"/>
          <p:cNvCxnSpPr/>
          <p:nvPr userDrawn="1"/>
        </p:nvCxnSpPr>
        <p:spPr>
          <a:xfrm rot="10800000">
            <a:off x="0" y="5500702"/>
            <a:ext cx="429390" cy="158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647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21288"/>
            <a:ext cx="925252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Content Placeholder 2" descr="GCSE (9-1) Computer Science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8"/>
            <a:ext cx="9180513" cy="6884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3312368" cy="1470025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395536" y="50131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4239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45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11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01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52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93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9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00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26-Oct-16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3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6" r:id="rId18"/>
    <p:sldLayoutId id="2147483650" r:id="rId19"/>
    <p:sldLayoutId id="21474837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wWoVQXQ24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3212976"/>
            <a:ext cx="3816424" cy="1470025"/>
          </a:xfrm>
        </p:spPr>
        <p:txBody>
          <a:bodyPr>
            <a:noAutofit/>
          </a:bodyPr>
          <a:lstStyle/>
          <a:p>
            <a:r>
              <a:rPr lang="en-GB" sz="2600" dirty="0"/>
              <a:t>Unit 2.6 </a:t>
            </a:r>
            <a:br>
              <a:rPr lang="en-GB" sz="2600" dirty="0"/>
            </a:br>
            <a:r>
              <a:rPr lang="en-GB" sz="2600" dirty="0"/>
              <a:t>Data Representation</a:t>
            </a:r>
            <a:br>
              <a:rPr lang="en-GB" sz="2600" dirty="0"/>
            </a:br>
            <a:r>
              <a:rPr lang="en-GB" sz="2600" dirty="0"/>
              <a:t>Lesson 2  ‒ Characters</a:t>
            </a:r>
          </a:p>
        </p:txBody>
      </p:sp>
    </p:spTree>
    <p:extLst>
      <p:ext uri="{BB962C8B-B14F-4D97-AF65-F5344CB8AC3E}">
        <p14:creationId xmlns:p14="http://schemas.microsoft.com/office/powerpoint/2010/main" val="229041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cao.communications.museum/images/exhibits/2_18_8_1_eng.png" titl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8152"/>
            <a:ext cx="7217940" cy="344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87"/>
            <a:ext cx="7797662" cy="115196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endParaRPr lang="en-GB" altLang="en-US" sz="22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Using the character codes in the table, write a message in </a:t>
            </a:r>
            <a:r>
              <a:rPr lang="en-GB" altLang="en-US" sz="2000" b="1" dirty="0"/>
              <a:t>binary</a:t>
            </a:r>
            <a:r>
              <a:rPr lang="en-GB" altLang="en-US" sz="2000" dirty="0"/>
              <a:t> for the person sat next to you. Swap messages and ask them to decode it!</a:t>
            </a:r>
          </a:p>
        </p:txBody>
      </p:sp>
    </p:spTree>
    <p:extLst>
      <p:ext uri="{BB962C8B-B14F-4D97-AF65-F5344CB8AC3E}">
        <p14:creationId xmlns:p14="http://schemas.microsoft.com/office/powerpoint/2010/main" val="142829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236352"/>
            <a:ext cx="7797662" cy="647052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ASCII conversion table: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825" y="883404"/>
            <a:ext cx="6331334" cy="5045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471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267347"/>
            <a:ext cx="7797662" cy="957019"/>
          </a:xfrm>
        </p:spPr>
        <p:txBody>
          <a:bodyPr>
            <a:norm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You try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514351" y="1348354"/>
            <a:ext cx="7796030" cy="42465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>
                <a:latin typeface="Helvetica" pitchFamily="34" charset="0"/>
              </a:rPr>
              <a:t>On a blank sheet of paper, write your name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>
                <a:latin typeface="Helvetica" pitchFamily="34" charset="0"/>
              </a:rPr>
              <a:t>Using the ASCII chart, lookup the binary values for each letter and write it down in a series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i="1" dirty="0">
                <a:latin typeface="Helvetica" pitchFamily="34" charset="0"/>
              </a:rPr>
              <a:t>Don’t forget the spaces between your letters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>
                <a:latin typeface="Helvetica" pitchFamily="34" charset="0"/>
              </a:rPr>
              <a:t>Give your encoded name to a friend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>
                <a:latin typeface="Helvetica" pitchFamily="34" charset="0"/>
              </a:rPr>
              <a:t>Have them decode the code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>
              <a:latin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34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333" y="182105"/>
            <a:ext cx="6331334" cy="64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1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How many bits are required to store ASCII codes?</a:t>
            </a:r>
          </a:p>
        </p:txBody>
      </p:sp>
      <p:sp>
        <p:nvSpPr>
          <p:cNvPr id="16387" name="Subtitle 2"/>
          <p:cNvSpPr>
            <a:spLocks noGrp="1"/>
          </p:cNvSpPr>
          <p:nvPr>
            <p:ph sz="quarter" idx="13"/>
          </p:nvPr>
        </p:nvSpPr>
        <p:spPr>
          <a:xfrm>
            <a:off x="514351" y="1754786"/>
            <a:ext cx="7796030" cy="388795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GB" altLang="en-US" dirty="0"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Helvetica" panose="020B0604020202020204" pitchFamily="34" charset="0"/>
              </a:rPr>
              <a:t>8 bits can store 256 characters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Helvetica" panose="020B0604020202020204" pitchFamily="34" charset="0"/>
              </a:rPr>
              <a:t>ENGLISH Keyboard uses 128 characters what are the others codes used for?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7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81" y="236351"/>
            <a:ext cx="7797662" cy="693548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Extended ASCII: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359368" y="1040508"/>
            <a:ext cx="8180198" cy="3918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800" dirty="0">
                <a:latin typeface="Helvetica" pitchFamily="34" charset="0"/>
              </a:rPr>
              <a:t>languages such as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800" i="1" dirty="0">
                <a:latin typeface="Helvetica" pitchFamily="34" charset="0"/>
              </a:rPr>
              <a:t>German, French, Finnish, Irish, Icelandic,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800" dirty="0">
                <a:latin typeface="Helvetica" pitchFamily="34" charset="0"/>
              </a:rPr>
              <a:t>take advantage of the other 128 spaces to include their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800" dirty="0">
                <a:latin typeface="Helvetica" pitchFamily="34" charset="0"/>
              </a:rPr>
              <a:t>own special characters.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1800" dirty="0">
              <a:latin typeface="Helvetic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800" dirty="0">
                <a:latin typeface="Helvetica" pitchFamily="34" charset="0"/>
              </a:rPr>
              <a:t>e.g. the German umlaut ü is </a:t>
            </a:r>
            <a:r>
              <a:rPr lang="en-GB" sz="1800" b="1" dirty="0">
                <a:latin typeface="Helvetica" pitchFamily="34" charset="0"/>
              </a:rPr>
              <a:t>11011100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93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057760"/>
            <a:ext cx="7797662" cy="115196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The term </a:t>
            </a:r>
            <a:r>
              <a:rPr lang="en-GB" b="1" i="1" dirty="0">
                <a:solidFill>
                  <a:srgbClr val="FF0000"/>
                </a:solidFill>
                <a:latin typeface="Helvetica" pitchFamily="34" charset="0"/>
              </a:rPr>
              <a:t>character set</a:t>
            </a: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 is used to describe a digital representation of text:</a:t>
            </a:r>
          </a:p>
        </p:txBody>
      </p:sp>
      <p:sp>
        <p:nvSpPr>
          <p:cNvPr id="20483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Helvetica" panose="020B0604020202020204" pitchFamily="34" charset="0"/>
              </a:rPr>
              <a:t>ASCII is the most widely used character set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dirty="0">
                <a:latin typeface="Helvetica" panose="020B0604020202020204" pitchFamily="34" charset="0"/>
              </a:rPr>
              <a:t>The entire collection of characters available in a system such as ASCII is called a character set.</a:t>
            </a:r>
            <a:endParaRPr lang="en-GB" altLang="en-US" dirty="0">
              <a:latin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97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ASCII and Unicode are the most widely used character sets.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The term Character set is used to describe the possible characters that can be represented in a computer system.</a:t>
            </a:r>
            <a:endParaRPr lang="en-GB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3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 Other character sets in common use are:</a:t>
            </a:r>
          </a:p>
        </p:txBody>
      </p:sp>
      <p:sp>
        <p:nvSpPr>
          <p:cNvPr id="23555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altLang="en-US" b="1" dirty="0">
                <a:latin typeface="Helvetica" panose="020B0604020202020204" pitchFamily="34" charset="0"/>
              </a:rPr>
              <a:t>Extended ASCII (8 bits – 256 characters)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altLang="en-US" b="1" dirty="0">
              <a:latin typeface="Helvetica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en-US" b="1" dirty="0">
                <a:latin typeface="Helvetica" panose="020B0604020202020204" pitchFamily="34" charset="0"/>
              </a:rPr>
              <a:t>UTF-8 (8 bits – 256 characters)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altLang="ja-JP" b="1" dirty="0">
              <a:latin typeface="Helvetica" panose="020B0604020202020204" pitchFamily="34" charset="0"/>
              <a:cs typeface="HG明朝B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altLang="ja-JP" b="1" dirty="0">
                <a:latin typeface="Helvetica" panose="020B0604020202020204" pitchFamily="34" charset="0"/>
                <a:cs typeface="HG明朝B"/>
              </a:rPr>
              <a:t>Unicode (16 bits </a:t>
            </a:r>
            <a:r>
              <a:rPr lang="en-GB" altLang="en-US" b="1" dirty="0">
                <a:latin typeface="Helvetica" panose="020B0604020202020204" pitchFamily="34" charset="0"/>
              </a:rPr>
              <a:t>– 65536 characters</a:t>
            </a:r>
            <a:r>
              <a:rPr lang="en-GB" altLang="ja-JP" b="1" dirty="0">
                <a:latin typeface="Helvetica" panose="020B0604020202020204" pitchFamily="34" charset="0"/>
                <a:cs typeface="HG明朝B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ja-JP" dirty="0">
              <a:latin typeface="Helvetica" panose="020B0604020202020204" pitchFamily="34" charset="0"/>
              <a:cs typeface="HG明朝B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11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of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ASCII uses 1 byte to store all of the characters needed for the English language.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This gives 256 possible characters which is enough for the English language.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However what would other languages use such as Arabic where they have thousands of characters?</a:t>
            </a:r>
          </a:p>
        </p:txBody>
      </p:sp>
    </p:spTree>
    <p:extLst>
      <p:ext uri="{BB962C8B-B14F-4D97-AF65-F5344CB8AC3E}">
        <p14:creationId xmlns:p14="http://schemas.microsoft.com/office/powerpoint/2010/main" val="8448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i="1" dirty="0"/>
              <a:t>If you type your name into the keyboard, how does the computer know how to show the correct characters?</a:t>
            </a:r>
          </a:p>
          <a:p>
            <a:pPr>
              <a:buNone/>
            </a:pPr>
            <a:r>
              <a:rPr lang="en-GB" altLang="en-US" i="1" dirty="0"/>
              <a:t> </a:t>
            </a:r>
          </a:p>
          <a:p>
            <a:pPr marL="0" indent="0">
              <a:buNone/>
            </a:pPr>
            <a:r>
              <a:rPr lang="en-GB" altLang="en-US" i="1" dirty="0"/>
              <a:t>Watch this video which may help!</a:t>
            </a:r>
          </a:p>
          <a:p>
            <a:pPr marL="0" indent="0">
              <a:buNone/>
            </a:pPr>
            <a:br>
              <a:rPr lang="en-GB" altLang="en-US" i="1" dirty="0"/>
            </a:br>
            <a:r>
              <a:rPr lang="en-GB" altLang="en-US" sz="2400" i="1" dirty="0">
                <a:hlinkClick r:id="rId2"/>
              </a:rPr>
              <a:t>https://www.youtube.com/watch?v=JwWoVQXQ24k</a:t>
            </a:r>
            <a:endParaRPr lang="en-GB" altLang="en-US" sz="2400" i="1" dirty="0"/>
          </a:p>
          <a:p>
            <a:pPr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06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171451"/>
            <a:ext cx="7797662" cy="1151965"/>
          </a:xfrm>
        </p:spPr>
        <p:txBody>
          <a:bodyPr/>
          <a:lstStyle/>
          <a:p>
            <a:r>
              <a:rPr lang="en-GB" dirty="0"/>
              <a:t>Unicode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120141"/>
            <a:ext cx="8229600" cy="434908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800" dirty="0" err="1"/>
              <a:t>unicode</a:t>
            </a:r>
            <a:r>
              <a:rPr lang="en-GB" altLang="en-US" sz="2800" dirty="0"/>
              <a:t> was developed to account for every language in the world.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8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800" dirty="0"/>
              <a:t>it uses 2 bytes that give us 2</a:t>
            </a:r>
            <a:r>
              <a:rPr lang="en-GB" altLang="en-US" sz="2800" baseline="30000" dirty="0"/>
              <a:t>16</a:t>
            </a:r>
            <a:r>
              <a:rPr lang="en-GB" altLang="en-US" sz="2800" dirty="0"/>
              <a:t> possibilities (65,536).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8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800" dirty="0"/>
              <a:t>an example use of this would allow a user from any country to select their language when setting up an operating system. the </a:t>
            </a:r>
            <a:r>
              <a:rPr lang="en-GB" altLang="en-US" sz="2800" dirty="0" err="1"/>
              <a:t>unicode</a:t>
            </a:r>
            <a:r>
              <a:rPr lang="en-GB" altLang="en-US" sz="2800" dirty="0"/>
              <a:t> character set would account for every language.</a:t>
            </a:r>
          </a:p>
        </p:txBody>
      </p:sp>
    </p:spTree>
    <p:extLst>
      <p:ext uri="{BB962C8B-B14F-4D97-AF65-F5344CB8AC3E}">
        <p14:creationId xmlns:p14="http://schemas.microsoft.com/office/powerpoint/2010/main" val="294854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en-GB" dirty="0">
                <a:solidFill>
                  <a:srgbClr val="FF0000"/>
                </a:solidFill>
              </a:rPr>
              <a:t>Explain</a:t>
            </a:r>
            <a:r>
              <a:rPr lang="en-GB" dirty="0"/>
              <a:t> the use of binary codes to represent characters</a:t>
            </a:r>
          </a:p>
          <a:p>
            <a:pPr marL="457200" indent="-457200">
              <a:defRPr/>
            </a:pPr>
            <a:r>
              <a:rPr lang="en-GB" dirty="0">
                <a:solidFill>
                  <a:srgbClr val="FF0000"/>
                </a:solidFill>
              </a:rPr>
              <a:t>Know</a:t>
            </a:r>
            <a:r>
              <a:rPr lang="en-GB" dirty="0"/>
              <a:t> the term character set</a:t>
            </a:r>
          </a:p>
          <a:p>
            <a:pPr marL="457200" indent="-457200">
              <a:defRPr/>
            </a:pPr>
            <a:r>
              <a:rPr lang="en-GB" dirty="0">
                <a:solidFill>
                  <a:srgbClr val="FF0000"/>
                </a:solidFill>
              </a:rPr>
              <a:t>Describe</a:t>
            </a:r>
            <a:r>
              <a:rPr lang="en-GB" dirty="0"/>
              <a:t> with examples (for example ASCII and Unicode) the relationship between the number of bits</a:t>
            </a:r>
          </a:p>
        </p:txBody>
      </p:sp>
    </p:spTree>
    <p:extLst>
      <p:ext uri="{BB962C8B-B14F-4D97-AF65-F5344CB8AC3E}">
        <p14:creationId xmlns:p14="http://schemas.microsoft.com/office/powerpoint/2010/main" val="18125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How many bits would you need to code an entire keyboard?</a:t>
            </a:r>
          </a:p>
        </p:txBody>
      </p:sp>
      <p:sp>
        <p:nvSpPr>
          <p:cNvPr id="14339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Helvetica" panose="020B0604020202020204" pitchFamily="34" charset="0"/>
              </a:rPr>
              <a:t>How many keys are there on a normal keyboard?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9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endParaRPr lang="en-GB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dirty="0"/>
              <a:t>Using these decimal codes, what would the word </a:t>
            </a:r>
            <a:r>
              <a:rPr lang="en-GB" altLang="en-US" dirty="0">
                <a:solidFill>
                  <a:srgbClr val="FF0000"/>
                </a:solidFill>
              </a:rPr>
              <a:t>Computing</a:t>
            </a:r>
            <a:r>
              <a:rPr lang="en-GB" altLang="en-US" dirty="0"/>
              <a:t> look like?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macao.communications.museum/images/exhibits/2_18_8_1_eng.png" titl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512"/>
            <a:ext cx="7715250" cy="367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2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1445217"/>
            <a:ext cx="7797662" cy="1151965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The code used to translate language between computers and people is called 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</a:br>
            <a:r>
              <a:rPr lang="en-US" sz="6000" b="1" dirty="0">
                <a:solidFill>
                  <a:srgbClr val="FF0000"/>
                </a:solidFill>
                <a:latin typeface="Helvetica" pitchFamily="34" charset="0"/>
              </a:rPr>
              <a:t>ASCII</a:t>
            </a:r>
            <a:r>
              <a:rPr lang="en-GB" sz="6000" b="1" dirty="0">
                <a:solidFill>
                  <a:srgbClr val="FF0000"/>
                </a:solidFill>
                <a:latin typeface="Helvetica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sz="quarter" idx="13"/>
          </p:nvPr>
        </p:nvSpPr>
        <p:spPr>
          <a:xfrm>
            <a:off x="514351" y="3194772"/>
            <a:ext cx="7796030" cy="331118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Helvetica" panose="020B0604020202020204" pitchFamily="34" charset="0"/>
              </a:rPr>
              <a:t>It is pronounced ‘</a:t>
            </a:r>
            <a:r>
              <a:rPr lang="en-GB" altLang="en-US" dirty="0" err="1">
                <a:latin typeface="Helvetica" panose="020B0604020202020204" pitchFamily="34" charset="0"/>
              </a:rPr>
              <a:t>askee</a:t>
            </a:r>
            <a:r>
              <a:rPr lang="en-GB" altLang="en-US" dirty="0">
                <a:latin typeface="Helvetica" panose="020B0604020202020204" pitchFamily="34" charset="0"/>
              </a:rPr>
              <a:t>’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08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Helvetica" pitchFamily="34" charset="0"/>
              </a:rPr>
              <a:t>ASCII</a:t>
            </a: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 is short for</a:t>
            </a: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:</a:t>
            </a:r>
          </a:p>
        </p:txBody>
      </p:sp>
      <p:sp>
        <p:nvSpPr>
          <p:cNvPr id="12291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4000" dirty="0">
                <a:latin typeface="Helvetica" panose="020B0604020202020204" pitchFamily="34" charset="0"/>
              </a:rPr>
              <a:t>American Standard Code for Information Interchange</a:t>
            </a:r>
            <a:endParaRPr lang="en-GB" altLang="en-US" sz="4000" dirty="0"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Helvetica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61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In ASCII the word "cat" would be:</a:t>
            </a:r>
          </a:p>
        </p:txBody>
      </p:sp>
      <p:sp>
        <p:nvSpPr>
          <p:cNvPr id="17411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latin typeface="Helvetica" panose="020B0604020202020204" pitchFamily="34" charset="0"/>
              </a:rPr>
              <a:t>1000011  1100001  1110100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82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Helvetica" pitchFamily="34" charset="0"/>
              </a:rPr>
              <a:t>ASCII: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latin typeface="Helvetica" pitchFamily="34" charset="0"/>
              </a:rPr>
              <a:t>is the standard code used by computers everywhere to represent the Strings and Numbers you can type using the keyboard</a:t>
            </a:r>
            <a:endParaRPr lang="en-GB" sz="2800" dirty="0">
              <a:latin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78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in Event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539</Words>
  <Application>Microsoft Office PowerPoint</Application>
  <PresentationFormat>On-screen Show (4:3)</PresentationFormat>
  <Paragraphs>100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Comic Sans MS</vt:lpstr>
      <vt:lpstr>Consolas</vt:lpstr>
      <vt:lpstr>Helvetica</vt:lpstr>
      <vt:lpstr>HG明朝B</vt:lpstr>
      <vt:lpstr>Impact</vt:lpstr>
      <vt:lpstr>Wingdings</vt:lpstr>
      <vt:lpstr>Wingdings 2</vt:lpstr>
      <vt:lpstr>Main Event</vt:lpstr>
      <vt:lpstr>Unit 2.6  Data Representation Lesson 2  ‒ Characters</vt:lpstr>
      <vt:lpstr>Starter Question</vt:lpstr>
      <vt:lpstr>Learning Objectives</vt:lpstr>
      <vt:lpstr>How many bits would you need to code an entire keyboard?</vt:lpstr>
      <vt:lpstr>PowerPoint Presentation</vt:lpstr>
      <vt:lpstr>The code used to translate language between computers and people is called  ASCII:</vt:lpstr>
      <vt:lpstr>ASCII is short for:</vt:lpstr>
      <vt:lpstr>In ASCII the word "cat" would be:</vt:lpstr>
      <vt:lpstr>ASCII:</vt:lpstr>
      <vt:lpstr>Activity 1</vt:lpstr>
      <vt:lpstr>ASCII conversion table:</vt:lpstr>
      <vt:lpstr>You try</vt:lpstr>
      <vt:lpstr>PowerPoint Presentation</vt:lpstr>
      <vt:lpstr>How many bits are required to store ASCII codes?</vt:lpstr>
      <vt:lpstr>Extended ASCII:</vt:lpstr>
      <vt:lpstr>The term character set is used to describe a digital representation of text:</vt:lpstr>
      <vt:lpstr>Character Set</vt:lpstr>
      <vt:lpstr> Other character sets in common use are:</vt:lpstr>
      <vt:lpstr>Number of bits</vt:lpstr>
      <vt:lpstr>Unicode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Aldred</dc:creator>
  <cp:lastModifiedBy>Dan Aldred</cp:lastModifiedBy>
  <cp:revision>229</cp:revision>
  <dcterms:created xsi:type="dcterms:W3CDTF">2008-01-28T15:32:11Z</dcterms:created>
  <dcterms:modified xsi:type="dcterms:W3CDTF">2016-10-26T10:57:51Z</dcterms:modified>
</cp:coreProperties>
</file>