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2" r:id="rId2"/>
    <p:sldId id="267" r:id="rId3"/>
    <p:sldId id="257" r:id="rId4"/>
    <p:sldId id="258" r:id="rId5"/>
    <p:sldId id="259" r:id="rId6"/>
    <p:sldId id="268" r:id="rId7"/>
    <p:sldId id="260" r:id="rId8"/>
    <p:sldId id="30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5501" autoAdjust="0"/>
  </p:normalViewPr>
  <p:slideViewPr>
    <p:cSldViewPr snapToGrid="0">
      <p:cViewPr varScale="1">
        <p:scale>
          <a:sx n="82" d="100"/>
          <a:sy n="82" d="100"/>
        </p:scale>
        <p:origin x="62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F749D-6867-4572-99BB-4330030A4FFD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70328-3FAF-4CFE-83DB-6DE28D396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04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740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that the first item in the array / list is in positon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423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Explain what the </a:t>
            </a:r>
            <a:r>
              <a:rPr lang="en-GB" dirty="0" err="1"/>
              <a:t>len</a:t>
            </a:r>
            <a:r>
              <a:rPr lang="en-GB" dirty="0"/>
              <a:t>() function does, finds the length of the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170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The list positions begins at 0, so [0] is item one in the list, the eggs</a:t>
            </a:r>
          </a:p>
          <a:p>
            <a:r>
              <a:rPr lang="en-GB" baseline="0" dirty="0"/>
              <a:t>Replacing simple uses the = and the </a:t>
            </a:r>
            <a:r>
              <a:rPr lang="en-GB" baseline="0"/>
              <a:t>new value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718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the second printed statement the ‘bread’ is replaced with ‘white bread’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32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uses a technique called slicing, to slice into a section of the items that you want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Note that the list starts from 0 and the items in position 0, 1, and 2 are displayed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In the second example , bread, juice and butter would be displayed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67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21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48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11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90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21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64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11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65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96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70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08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17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0ahUKEwi6mNb_rurTAhVMBBoKHexaDYwQjRwIBw&amp;url=https://brilliant.org/wiki/arrays-adt/&amp;psig=AFQjCNE-pcFOCjjNacoJrQxIIC2HivlvOQ&amp;ust=1494678908412995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1495"/>
          </a:xfrm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Introduction to Arrays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AutoShape 2" descr="Image result for array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109788" y="-1447800"/>
            <a:ext cx="73152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9788" y="2702843"/>
            <a:ext cx="8126990" cy="33436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80759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3686"/>
            <a:ext cx="10515600" cy="1084060"/>
          </a:xfrm>
          <a:ln w="28575">
            <a:solidFill>
              <a:srgbClr val="7030A0"/>
            </a:solidFill>
          </a:ln>
        </p:spPr>
        <p:txBody>
          <a:bodyPr/>
          <a:lstStyle/>
          <a:p>
            <a:pPr algn="ctr"/>
            <a:r>
              <a:rPr lang="en-GB" dirty="0"/>
              <a:t>Arrays are: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8" y="1825625"/>
            <a:ext cx="10293927" cy="4351338"/>
          </a:xfrm>
        </p:spPr>
        <p:txBody>
          <a:bodyPr/>
          <a:lstStyle/>
          <a:p>
            <a:r>
              <a:rPr lang="en-GB" dirty="0"/>
              <a:t>Array: This is often referred to as a list, for example, a shopping list:</a:t>
            </a:r>
          </a:p>
          <a:p>
            <a:pPr marL="0" indent="0">
              <a:buNone/>
            </a:pPr>
            <a:r>
              <a:rPr lang="en-GB" dirty="0"/>
              <a:t>	   </a:t>
            </a:r>
            <a:r>
              <a:rPr lang="en-GB" dirty="0" err="1"/>
              <a:t>shopping_list</a:t>
            </a:r>
            <a:r>
              <a:rPr lang="en-GB" dirty="0"/>
              <a:t> = [‘milk’, ‘eggs’, ‘butter’]</a:t>
            </a:r>
          </a:p>
          <a:p>
            <a:endParaRPr lang="en-GB" dirty="0"/>
          </a:p>
          <a:p>
            <a:r>
              <a:rPr lang="en-GB" dirty="0"/>
              <a:t>2D Array: This is lists within a list,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400" dirty="0" err="1"/>
              <a:t>shopping_list</a:t>
            </a:r>
            <a:r>
              <a:rPr lang="en-GB" sz="2400" dirty="0"/>
              <a:t> = [[‘milk’, ‘eggs’, ‘butter’], [‘pie’, ‘cakes’, ‘biscuits’], [‘tea’, coffee’]]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dirty="0"/>
              <a:t>This type of Array is sometimes called Matrices or a Matrix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87891" y="2634751"/>
            <a:ext cx="1379231" cy="16269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7758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GB" dirty="0"/>
              <a:t>Arrays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029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err="1"/>
              <a:t>A_list</a:t>
            </a:r>
            <a:r>
              <a:rPr lang="en-GB" dirty="0"/>
              <a:t> = [ ] 						(This is empty)</a:t>
            </a:r>
          </a:p>
          <a:p>
            <a:pPr marL="0" indent="0">
              <a:buNone/>
            </a:pPr>
            <a:r>
              <a:rPr lang="en-GB" dirty="0" err="1"/>
              <a:t>A_list</a:t>
            </a:r>
            <a:r>
              <a:rPr lang="en-GB" dirty="0"/>
              <a:t> = [“a”, “b”, “c”]				(A list with three entries)</a:t>
            </a:r>
          </a:p>
          <a:p>
            <a:pPr marL="0" indent="0">
              <a:buNone/>
            </a:pPr>
            <a:r>
              <a:rPr lang="en-GB" dirty="0" err="1"/>
              <a:t>shopping_list</a:t>
            </a:r>
            <a:r>
              <a:rPr lang="en-GB" dirty="0"/>
              <a:t> = [“eggs”, “bread”, “juice”]	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</a:rPr>
              <a:t>To print the array:</a:t>
            </a:r>
          </a:p>
          <a:p>
            <a:pPr marL="0" indent="0">
              <a:buNone/>
            </a:pPr>
            <a:r>
              <a:rPr lang="en-GB" dirty="0"/>
              <a:t>print (</a:t>
            </a:r>
            <a:r>
              <a:rPr lang="en-GB" dirty="0" err="1"/>
              <a:t>shopping_list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solidFill>
                  <a:srgbClr val="7030A0"/>
                </a:solidFill>
              </a:rPr>
              <a:t>To print the first item in the array:</a:t>
            </a:r>
          </a:p>
          <a:p>
            <a:pPr marL="0" indent="0">
              <a:buNone/>
            </a:pPr>
            <a:r>
              <a:rPr lang="en-GB" dirty="0"/>
              <a:t>print (</a:t>
            </a:r>
            <a:r>
              <a:rPr lang="en-GB" dirty="0" err="1"/>
              <a:t>shopping_list</a:t>
            </a:r>
            <a:r>
              <a:rPr lang="en-GB" dirty="0"/>
              <a:t>[0])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6719456" y="3449782"/>
            <a:ext cx="2438400" cy="1302327"/>
          </a:xfrm>
          <a:prstGeom prst="wedgeEllipseCallout">
            <a:avLst>
              <a:gd name="adj1" fmla="val 100335"/>
              <a:gd name="adj2" fmla="val 6888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Lists numbering or indexing starts at ZERO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3468" y="4475018"/>
            <a:ext cx="1131717" cy="203661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1669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GB" dirty="0"/>
              <a:t>Find the length of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657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/>
              <a:t>shopping_list</a:t>
            </a:r>
            <a:r>
              <a:rPr lang="en-GB" dirty="0"/>
              <a:t> = [“eggs”, “bread”, “juice”,  “Butter”]	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return the length of the array, how many entries there are: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print (</a:t>
            </a:r>
            <a:r>
              <a:rPr lang="en-GB" sz="3200" dirty="0" err="1"/>
              <a:t>len</a:t>
            </a:r>
            <a:r>
              <a:rPr lang="en-GB" sz="3200" dirty="0"/>
              <a:t>(</a:t>
            </a:r>
            <a:r>
              <a:rPr lang="en-GB" sz="3200" dirty="0" err="1"/>
              <a:t>shopping_list</a:t>
            </a:r>
            <a:r>
              <a:rPr lang="en-GB" sz="3200" dirty="0"/>
              <a:t>))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</a:rPr>
              <a:t>Task</a:t>
            </a:r>
          </a:p>
          <a:p>
            <a:pPr marL="0" indent="0">
              <a:buNone/>
            </a:pPr>
            <a:r>
              <a:rPr lang="en-GB" i="1" dirty="0"/>
              <a:t>Add another few items to the shopping list and check the length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0094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GB" dirty="0"/>
              <a:t>Reading / Overwriting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632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 err="1"/>
              <a:t>shopping_list</a:t>
            </a:r>
            <a:r>
              <a:rPr lang="en-GB" sz="2000" dirty="0"/>
              <a:t> = [“eggs”, “bread”, “juice”,  “Butter”]	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b="1" dirty="0">
                <a:solidFill>
                  <a:srgbClr val="7030A0"/>
                </a:solidFill>
              </a:rPr>
              <a:t>To read / print the first item in the array:</a:t>
            </a:r>
          </a:p>
          <a:p>
            <a:pPr marL="0" indent="0">
              <a:buNone/>
            </a:pPr>
            <a:r>
              <a:rPr lang="en-GB" sz="2400" dirty="0"/>
              <a:t>print (</a:t>
            </a:r>
            <a:r>
              <a:rPr lang="en-GB" sz="2400" dirty="0" err="1"/>
              <a:t>shopping_list</a:t>
            </a:r>
            <a:r>
              <a:rPr lang="en-GB" sz="2400" dirty="0"/>
              <a:t>[0])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>
                <a:solidFill>
                  <a:srgbClr val="7030A0"/>
                </a:solidFill>
              </a:rPr>
              <a:t>To read / print the second item in the array</a:t>
            </a:r>
            <a:r>
              <a:rPr lang="en-GB" sz="2400" dirty="0"/>
              <a:t>:</a:t>
            </a:r>
          </a:p>
          <a:p>
            <a:pPr marL="0" indent="0">
              <a:buNone/>
            </a:pPr>
            <a:r>
              <a:rPr lang="en-GB" sz="2400" dirty="0"/>
              <a:t>print (</a:t>
            </a:r>
            <a:r>
              <a:rPr lang="en-GB" sz="2400" dirty="0" err="1"/>
              <a:t>shopping_list</a:t>
            </a:r>
            <a:r>
              <a:rPr lang="en-GB" sz="2400" dirty="0"/>
              <a:t>[1])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lnSpc>
                <a:spcPct val="100000"/>
              </a:lnSpc>
              <a:buNone/>
            </a:pPr>
            <a:r>
              <a:rPr lang="en-GB" sz="2400" b="1" dirty="0">
                <a:solidFill>
                  <a:srgbClr val="7030A0"/>
                </a:solidFill>
              </a:rPr>
              <a:t>To over write the second item in the array:</a:t>
            </a:r>
          </a:p>
          <a:p>
            <a:pPr marL="0" indent="0">
              <a:buNone/>
            </a:pPr>
            <a:r>
              <a:rPr lang="en-GB" sz="2400" dirty="0" err="1"/>
              <a:t>shopping_list</a:t>
            </a:r>
            <a:r>
              <a:rPr lang="en-GB" sz="2400" dirty="0"/>
              <a:t>[1] = “white bread”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1812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GB" dirty="0"/>
              <a:t>Reading / Overwriting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78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/>
              <a:t>shopping_list</a:t>
            </a:r>
            <a:r>
              <a:rPr lang="en-GB" dirty="0"/>
              <a:t> = [“eggs”, “bread”, “juice”,  “Butter”]	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800" dirty="0" err="1"/>
              <a:t>shopping_list</a:t>
            </a:r>
            <a:r>
              <a:rPr lang="en-GB" sz="1800" dirty="0"/>
              <a:t>[1] = "white bread"</a:t>
            </a:r>
          </a:p>
          <a:p>
            <a:pPr marL="0" indent="0">
              <a:buNone/>
            </a:pPr>
            <a:r>
              <a:rPr lang="en-GB" sz="1800" dirty="0"/>
              <a:t>print (</a:t>
            </a:r>
            <a:r>
              <a:rPr lang="en-GB" sz="1800" dirty="0" err="1"/>
              <a:t>shopping_list</a:t>
            </a:r>
            <a:r>
              <a:rPr lang="en-GB" sz="1800" dirty="0"/>
              <a:t>)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2400" b="1" dirty="0">
                <a:solidFill>
                  <a:srgbClr val="7030A0"/>
                </a:solidFill>
              </a:rPr>
              <a:t>Task</a:t>
            </a:r>
          </a:p>
          <a:p>
            <a:pPr marL="0" indent="0">
              <a:buNone/>
            </a:pPr>
            <a:r>
              <a:rPr lang="en-GB" sz="2400" i="1" dirty="0"/>
              <a:t>Replace the eggs with apples </a:t>
            </a:r>
          </a:p>
          <a:p>
            <a:pPr marL="0" indent="0">
              <a:buNone/>
            </a:pPr>
            <a:r>
              <a:rPr lang="en-GB" sz="2400" i="1" dirty="0"/>
              <a:t>Replace juice with orange juice</a:t>
            </a:r>
            <a:endParaRPr lang="en-GB" sz="3600" dirty="0"/>
          </a:p>
        </p:txBody>
      </p:sp>
      <p:sp>
        <p:nvSpPr>
          <p:cNvPr id="4" name="Oval Callout 3"/>
          <p:cNvSpPr/>
          <p:nvPr/>
        </p:nvSpPr>
        <p:spPr>
          <a:xfrm>
            <a:off x="6719456" y="3449782"/>
            <a:ext cx="2438400" cy="1302327"/>
          </a:xfrm>
          <a:prstGeom prst="wedgeEllipseCallout">
            <a:avLst>
              <a:gd name="adj1" fmla="val 100335"/>
              <a:gd name="adj2" fmla="val 6888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Lists numbering or indexing starts at ZERO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3468" y="4475018"/>
            <a:ext cx="1131717" cy="203661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98553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GB" dirty="0"/>
              <a:t>Print more than one item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Print a range of entries from the list, say the first three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err="1"/>
              <a:t>shopping_list</a:t>
            </a:r>
            <a:r>
              <a:rPr lang="en-GB" dirty="0"/>
              <a:t> = ["eggs", "bread", "juice",  "Butter"]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print (</a:t>
            </a:r>
            <a:r>
              <a:rPr lang="en-GB" b="1" dirty="0" err="1">
                <a:solidFill>
                  <a:srgbClr val="0070C0"/>
                </a:solidFill>
              </a:rPr>
              <a:t>shopping_list</a:t>
            </a:r>
            <a:r>
              <a:rPr lang="en-GB" b="1" dirty="0">
                <a:solidFill>
                  <a:srgbClr val="0070C0"/>
                </a:solidFill>
              </a:rPr>
              <a:t>[0:3])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</a:rPr>
              <a:t>Task</a:t>
            </a:r>
          </a:p>
          <a:p>
            <a:pPr marL="0" indent="0">
              <a:buNone/>
            </a:pPr>
            <a:r>
              <a:rPr lang="en-GB" sz="2400" i="1" dirty="0"/>
              <a:t>What items would be displayed?</a:t>
            </a:r>
          </a:p>
          <a:p>
            <a:pPr marL="0" indent="0">
              <a:buNone/>
            </a:pPr>
            <a:r>
              <a:rPr lang="en-GB" sz="2400" i="1" dirty="0"/>
              <a:t>print (</a:t>
            </a:r>
            <a:r>
              <a:rPr lang="en-GB" sz="2400" i="1" dirty="0" err="1"/>
              <a:t>shopping_list</a:t>
            </a:r>
            <a:r>
              <a:rPr lang="en-GB" sz="2400" i="1" dirty="0"/>
              <a:t>[1:4])</a:t>
            </a:r>
          </a:p>
          <a:p>
            <a:endParaRPr lang="en-GB" dirty="0"/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4098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Try the array task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36233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298</Words>
  <Application>Microsoft Office PowerPoint</Application>
  <PresentationFormat>Widescreen</PresentationFormat>
  <Paragraphs>78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Introduction to Arrays</vt:lpstr>
      <vt:lpstr>Arrays are:</vt:lpstr>
      <vt:lpstr>Arrays Python</vt:lpstr>
      <vt:lpstr>Find the length of Arrays</vt:lpstr>
      <vt:lpstr>Reading / Overwriting Arrays</vt:lpstr>
      <vt:lpstr>Reading / Overwriting Arrays</vt:lpstr>
      <vt:lpstr>Print more than one item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Aldred A</dc:creator>
  <cp:lastModifiedBy>Dan Aldred</cp:lastModifiedBy>
  <cp:revision>119</cp:revision>
  <dcterms:created xsi:type="dcterms:W3CDTF">2017-04-05T07:29:04Z</dcterms:created>
  <dcterms:modified xsi:type="dcterms:W3CDTF">2017-05-23T10:27:21Z</dcterms:modified>
</cp:coreProperties>
</file>