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sldIdLst>
    <p:sldId id="293" r:id="rId4"/>
    <p:sldId id="296" r:id="rId5"/>
    <p:sldId id="320" r:id="rId6"/>
    <p:sldId id="321" r:id="rId7"/>
    <p:sldId id="314" r:id="rId8"/>
    <p:sldId id="315" r:id="rId9"/>
    <p:sldId id="316" r:id="rId10"/>
    <p:sldId id="317" r:id="rId11"/>
    <p:sldId id="318" r:id="rId12"/>
    <p:sldId id="31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FDB"/>
    <a:srgbClr val="22717C"/>
    <a:srgbClr val="D8F1F4"/>
    <a:srgbClr val="8E74A0"/>
    <a:srgbClr val="ECE5EF"/>
    <a:srgbClr val="DFD3E5"/>
    <a:srgbClr val="D1C3D9"/>
    <a:srgbClr val="7EC246"/>
    <a:srgbClr val="5C9330"/>
    <a:srgbClr val="3CB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r.org.uk/computerscienc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21288"/>
            <a:ext cx="925252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2" descr="GCSE (9-1) Computer Science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3312368" cy="1470025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95536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263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78B-5DC2-4D96-BFF6-AB5A61A7CDA4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BED5-5693-4DAE-AD54-441B0F2F2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5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3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7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7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4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9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5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78098"/>
          </a:xfrm>
          <a:solidFill>
            <a:srgbClr val="7CCFDB"/>
          </a:solidFill>
        </p:spPr>
        <p:txBody>
          <a:bodyPr/>
          <a:lstStyle>
            <a:lvl1pPr marL="444500" indent="0" algn="l" defTabSz="4445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>
            <a:lvl1pPr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9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2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8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77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2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4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09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9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25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  <a:solidFill>
            <a:srgbClr val="7CCFDB"/>
          </a:solidFill>
        </p:spPr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421687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2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88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97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0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13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78098"/>
          </a:xfrm>
          <a:solidFill>
            <a:srgbClr val="7CCFDB"/>
          </a:solidFill>
        </p:spPr>
        <p:txBody>
          <a:bodyPr/>
          <a:lstStyle>
            <a:lvl1pPr marL="444500" indent="0" algn="l" defTabSz="360363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1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7CCFD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7CCFD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7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8CA66-A653-4008-9682-A2418F4E62C6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0E6B-4536-45D2-8197-CAE0F8DEE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292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97932"/>
            <a:ext cx="899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OCR 2016</a:t>
            </a:r>
          </a:p>
        </p:txBody>
      </p:sp>
    </p:spTree>
    <p:extLst>
      <p:ext uri="{BB962C8B-B14F-4D97-AF65-F5344CB8AC3E}">
        <p14:creationId xmlns:p14="http://schemas.microsoft.com/office/powerpoint/2010/main" val="77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CCF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76AC-4418-4156-944D-CCC8F5C7C5E5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C22D-384E-4D13-BEA7-4A9EF786D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2B91-7EF0-4524-848B-0DDCB062F8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71F6-682F-47A3-ACEB-7B8FCB93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9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255119"/>
            <a:ext cx="3456384" cy="1470025"/>
          </a:xfrm>
        </p:spPr>
        <p:txBody>
          <a:bodyPr>
            <a:noAutofit/>
          </a:bodyPr>
          <a:lstStyle/>
          <a:p>
            <a:r>
              <a:rPr lang="en-GB" sz="2600" dirty="0"/>
              <a:t>Unit 2.6 </a:t>
            </a:r>
            <a:br>
              <a:rPr lang="en-GB" sz="2600" dirty="0"/>
            </a:br>
            <a:r>
              <a:rPr lang="en-GB" sz="2600" dirty="0"/>
              <a:t>Data Representation</a:t>
            </a:r>
            <a:br>
              <a:rPr lang="en-GB" sz="2600" dirty="0"/>
            </a:br>
            <a:r>
              <a:rPr lang="en-GB" sz="2600" dirty="0"/>
              <a:t>Lesson 1 ‒ Numbers</a:t>
            </a:r>
          </a:p>
        </p:txBody>
      </p:sp>
    </p:spTree>
    <p:extLst>
      <p:ext uri="{BB962C8B-B14F-4D97-AF65-F5344CB8AC3E}">
        <p14:creationId xmlns:p14="http://schemas.microsoft.com/office/powerpoint/2010/main" val="389146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Hexadecimal Numbers?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Hexadecimals are used by computer scientists for the following reasons:  </a:t>
            </a:r>
          </a:p>
          <a:p>
            <a:r>
              <a:rPr lang="en-GB" dirty="0"/>
              <a:t>Binary produces long strings and can be difficult to work with. Hex is shorter.</a:t>
            </a:r>
          </a:p>
          <a:p>
            <a:r>
              <a:rPr lang="en-GB" dirty="0"/>
              <a:t>Hex can be easily converted to/from binary as there is 1 hex digit per nibble.</a:t>
            </a:r>
          </a:p>
          <a:p>
            <a:r>
              <a:rPr lang="en-GB" dirty="0"/>
              <a:t>Hex is less susceptible to error. </a:t>
            </a:r>
          </a:p>
        </p:txBody>
      </p:sp>
    </p:spTree>
    <p:extLst>
      <p:ext uri="{BB962C8B-B14F-4D97-AF65-F5344CB8AC3E}">
        <p14:creationId xmlns:p14="http://schemas.microsoft.com/office/powerpoint/2010/main" val="204246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Put these units in the correct order of size </a:t>
            </a:r>
          </a:p>
          <a:p>
            <a:pPr marL="0" indent="0">
              <a:buNone/>
            </a:pPr>
            <a:r>
              <a:rPr lang="en-GB" dirty="0"/>
              <a:t>(smallest-&gt;largest):</a:t>
            </a:r>
          </a:p>
          <a:p>
            <a:r>
              <a:rPr lang="en-GB" dirty="0">
                <a:solidFill>
                  <a:srgbClr val="FF0000"/>
                </a:solidFill>
              </a:rPr>
              <a:t>Bit</a:t>
            </a:r>
          </a:p>
          <a:p>
            <a:r>
              <a:rPr lang="en-GB" dirty="0">
                <a:solidFill>
                  <a:srgbClr val="FF0000"/>
                </a:solidFill>
              </a:rPr>
              <a:t>Gigabyte</a:t>
            </a:r>
          </a:p>
          <a:p>
            <a:r>
              <a:rPr lang="en-GB" dirty="0">
                <a:solidFill>
                  <a:srgbClr val="FF0000"/>
                </a:solidFill>
              </a:rPr>
              <a:t>Kilobyte</a:t>
            </a:r>
          </a:p>
          <a:p>
            <a:r>
              <a:rPr lang="en-GB" dirty="0">
                <a:solidFill>
                  <a:srgbClr val="FF0000"/>
                </a:solidFill>
              </a:rPr>
              <a:t>Byte</a:t>
            </a:r>
          </a:p>
          <a:p>
            <a:r>
              <a:rPr lang="en-GB" dirty="0">
                <a:solidFill>
                  <a:srgbClr val="FF0000"/>
                </a:solidFill>
              </a:rPr>
              <a:t>Petabyte</a:t>
            </a:r>
          </a:p>
          <a:p>
            <a:r>
              <a:rPr lang="en-GB" dirty="0">
                <a:solidFill>
                  <a:srgbClr val="FF0000"/>
                </a:solidFill>
              </a:rPr>
              <a:t>Terabyte</a:t>
            </a:r>
          </a:p>
          <a:p>
            <a:r>
              <a:rPr lang="en-GB" dirty="0">
                <a:solidFill>
                  <a:srgbClr val="FF0000"/>
                </a:solidFill>
              </a:rPr>
              <a:t>Megabyte</a:t>
            </a:r>
          </a:p>
          <a:p>
            <a:r>
              <a:rPr lang="en-GB" dirty="0">
                <a:solidFill>
                  <a:srgbClr val="FF0000"/>
                </a:solidFill>
              </a:rPr>
              <a:t>Nibble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6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3dtanner.com/Images/bin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calasanz.com/thcal/decimal_binary_h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176464" cy="56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603401"/>
            <a:ext cx="1440160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92080" y="603401"/>
            <a:ext cx="1440160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Hexadecimal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Hexadecimals use the base-16 number system.</a:t>
            </a:r>
          </a:p>
          <a:p>
            <a:pPr marL="0" indent="0">
              <a:buNone/>
            </a:pPr>
            <a:r>
              <a:rPr lang="en-GB" dirty="0"/>
              <a:t>This means that there are 16 possibilities: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0,1,2,3,4,5,6,7,8,9,</a:t>
            </a:r>
            <a:r>
              <a:rPr lang="en-GB" dirty="0" err="1">
                <a:solidFill>
                  <a:srgbClr val="FF0000"/>
                </a:solidFill>
              </a:rPr>
              <a:t>A,B,C,D,E,F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Notice that we use the values A-F to represent 10-15</a:t>
            </a:r>
          </a:p>
        </p:txBody>
      </p:sp>
    </p:spTree>
    <p:extLst>
      <p:ext uri="{BB962C8B-B14F-4D97-AF65-F5344CB8AC3E}">
        <p14:creationId xmlns:p14="http://schemas.microsoft.com/office/powerpoint/2010/main" val="306491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 to base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Base 16 is represented by the following place values: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Therefore to convert 4C from Hexadecimal into base 10:</a:t>
            </a:r>
          </a:p>
        </p:txBody>
      </p:sp>
      <p:graphicFrame>
        <p:nvGraphicFramePr>
          <p:cNvPr id="4" name="Table 3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42238"/>
              </p:ext>
            </p:extLst>
          </p:nvPr>
        </p:nvGraphicFramePr>
        <p:xfrm>
          <a:off x="2123728" y="2348880"/>
          <a:ext cx="3240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2271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2271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227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27857"/>
              </p:ext>
            </p:extLst>
          </p:nvPr>
        </p:nvGraphicFramePr>
        <p:xfrm>
          <a:off x="2123728" y="3861048"/>
          <a:ext cx="32403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2271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2271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227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C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7C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7C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4*16=64</a:t>
                      </a:r>
                    </a:p>
                  </a:txBody>
                  <a:tcPr>
                    <a:solidFill>
                      <a:srgbClr val="D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12*1=12</a:t>
                      </a:r>
                    </a:p>
                  </a:txBody>
                  <a:tcPr>
                    <a:solidFill>
                      <a:srgbClr val="D8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64+12=76</a:t>
                      </a:r>
                    </a:p>
                  </a:txBody>
                  <a:tcPr>
                    <a:solidFill>
                      <a:srgbClr val="7CCF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4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 to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Using the inverse, we can convert from to Hexadecimal by using the following method:</a:t>
            </a:r>
          </a:p>
          <a:p>
            <a:pPr marL="0" indent="0">
              <a:buNone/>
            </a:pPr>
            <a:r>
              <a:rPr lang="en-GB" dirty="0"/>
              <a:t>e.g. Convert 167 into Hexadecimal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/>
              <a:t>Divide the number by 16: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167/16= 10(A)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   Record the remainder: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Remainder = 7</a:t>
            </a:r>
          </a:p>
          <a:p>
            <a:pPr marL="0" indent="0">
              <a:buNone/>
            </a:pPr>
            <a:r>
              <a:rPr lang="en-GB" dirty="0"/>
              <a:t>Therefore the answer = </a:t>
            </a:r>
            <a:r>
              <a:rPr lang="en-GB" dirty="0">
                <a:solidFill>
                  <a:srgbClr val="FF0000"/>
                </a:solidFill>
              </a:rPr>
              <a:t>A7</a:t>
            </a:r>
          </a:p>
        </p:txBody>
      </p:sp>
    </p:spTree>
    <p:extLst>
      <p:ext uri="{BB962C8B-B14F-4D97-AF65-F5344CB8AC3E}">
        <p14:creationId xmlns:p14="http://schemas.microsoft.com/office/powerpoint/2010/main" val="129907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to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Using 4 bits (a nibble) we can hold 16 possible decimal values. </a:t>
            </a:r>
            <a:r>
              <a:rPr lang="en-GB" sz="2200" dirty="0">
                <a:solidFill>
                  <a:srgbClr val="FF0000"/>
                </a:solidFill>
              </a:rPr>
              <a:t>0000 = 0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1111 = 15</a:t>
            </a:r>
          </a:p>
          <a:p>
            <a:pPr marL="0" indent="0">
              <a:buNone/>
            </a:pPr>
            <a:r>
              <a:rPr lang="en-GB" sz="2200" dirty="0"/>
              <a:t>This is useful when convert between Binary and Hexadecimal (base 16).</a:t>
            </a:r>
          </a:p>
          <a:p>
            <a:pPr marL="0" indent="0">
              <a:buNone/>
            </a:pPr>
            <a:r>
              <a:rPr lang="en-GB" sz="2200" dirty="0"/>
              <a:t>To convert 10101011 into Hex, we can use the following steps:</a:t>
            </a:r>
          </a:p>
          <a:p>
            <a:pPr marL="457200" indent="-457200">
              <a:buAutoNum type="arabicPeriod"/>
            </a:pPr>
            <a:r>
              <a:rPr lang="en-GB" sz="2200" dirty="0"/>
              <a:t>Split into 2 nibbles: </a:t>
            </a:r>
            <a:r>
              <a:rPr lang="en-GB" sz="2200" dirty="0">
                <a:solidFill>
                  <a:srgbClr val="FF0000"/>
                </a:solidFill>
              </a:rPr>
              <a:t>1010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1011</a:t>
            </a:r>
          </a:p>
          <a:p>
            <a:pPr marL="457200" indent="-457200">
              <a:buAutoNum type="arabicPeriod"/>
            </a:pPr>
            <a:r>
              <a:rPr lang="en-GB" sz="2200" dirty="0"/>
              <a:t>Convert each nibble into decimal: </a:t>
            </a:r>
            <a:r>
              <a:rPr lang="en-GB" sz="2200" dirty="0">
                <a:solidFill>
                  <a:srgbClr val="FF0000"/>
                </a:solidFill>
              </a:rPr>
              <a:t>1010</a:t>
            </a:r>
            <a:r>
              <a:rPr lang="en-GB" sz="2200" dirty="0"/>
              <a:t> = 10(A) </a:t>
            </a:r>
            <a:r>
              <a:rPr lang="en-GB" sz="2200" dirty="0">
                <a:solidFill>
                  <a:srgbClr val="FF0000"/>
                </a:solidFill>
              </a:rPr>
              <a:t>1011 </a:t>
            </a:r>
            <a:r>
              <a:rPr lang="en-GB" sz="2200" dirty="0"/>
              <a:t>=11(B)</a:t>
            </a:r>
          </a:p>
          <a:p>
            <a:pPr marL="457200" indent="-457200">
              <a:buAutoNum type="arabicPeriod"/>
            </a:pPr>
            <a:r>
              <a:rPr lang="en-GB" sz="2200" dirty="0"/>
              <a:t>Therefore 10101011 in Hex is </a:t>
            </a:r>
            <a:r>
              <a:rPr lang="en-GB" sz="2200" dirty="0">
                <a:solidFill>
                  <a:srgbClr val="FF0000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23098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Hexadecimal to 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To convert from Hexadecimal to Binary we can do the opposite, where we convert each digit into a nibble.</a:t>
            </a:r>
          </a:p>
          <a:p>
            <a:pPr marL="0" indent="0">
              <a:buNone/>
            </a:pPr>
            <a:r>
              <a:rPr lang="en-GB" dirty="0"/>
              <a:t>To convert 3B into Hex, we can use the following steps:</a:t>
            </a:r>
          </a:p>
          <a:p>
            <a:pPr marL="457200" indent="-457200">
              <a:buAutoNum type="arabicPeriod"/>
            </a:pPr>
            <a:r>
              <a:rPr lang="en-GB" dirty="0"/>
              <a:t>Split into 2 digits: </a:t>
            </a:r>
            <a:r>
              <a:rPr lang="en-GB" dirty="0">
                <a:solidFill>
                  <a:srgbClr val="FF0000"/>
                </a:solidFill>
              </a:rPr>
              <a:t>3 B</a:t>
            </a:r>
          </a:p>
          <a:p>
            <a:pPr marL="457200" indent="-457200">
              <a:buAutoNum type="arabicPeriod"/>
            </a:pPr>
            <a:r>
              <a:rPr lang="en-GB" dirty="0"/>
              <a:t>Convert each digit into 4 bits (a nibble!): </a:t>
            </a:r>
          </a:p>
          <a:p>
            <a:pPr marL="400050" lvl="1" indent="0">
              <a:buNone/>
            </a:pPr>
            <a:r>
              <a:rPr lang="en-GB" dirty="0"/>
              <a:t>			3= </a:t>
            </a:r>
            <a:r>
              <a:rPr lang="en-GB" dirty="0">
                <a:solidFill>
                  <a:srgbClr val="FF0000"/>
                </a:solidFill>
              </a:rPr>
              <a:t>0011</a:t>
            </a:r>
            <a:r>
              <a:rPr lang="en-GB" dirty="0"/>
              <a:t> B=</a:t>
            </a:r>
            <a:r>
              <a:rPr lang="en-GB" dirty="0">
                <a:solidFill>
                  <a:srgbClr val="FF0000"/>
                </a:solidFill>
              </a:rPr>
              <a:t>1011</a:t>
            </a:r>
          </a:p>
          <a:p>
            <a:pPr marL="457200" indent="-457200">
              <a:buAutoNum type="arabicPeriod"/>
            </a:pPr>
            <a:r>
              <a:rPr lang="en-GB" dirty="0"/>
              <a:t>Therefore 3B in Binary is </a:t>
            </a:r>
            <a:r>
              <a:rPr lang="en-GB" dirty="0">
                <a:solidFill>
                  <a:srgbClr val="FF0000"/>
                </a:solidFill>
              </a:rPr>
              <a:t>00111011</a:t>
            </a:r>
          </a:p>
        </p:txBody>
      </p:sp>
    </p:spTree>
    <p:extLst>
      <p:ext uri="{BB962C8B-B14F-4D97-AF65-F5344CB8AC3E}">
        <p14:creationId xmlns:p14="http://schemas.microsoft.com/office/powerpoint/2010/main" val="66614549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13390</TotalTime>
  <Words>335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1_Custom Design</vt:lpstr>
      <vt:lpstr>Custom Design</vt:lpstr>
      <vt:lpstr>2_Custom Design</vt:lpstr>
      <vt:lpstr>Unit 2.6  Data Representation Lesson 1 ‒ Numbers</vt:lpstr>
      <vt:lpstr>Starter</vt:lpstr>
      <vt:lpstr>PowerPoint Presentation</vt:lpstr>
      <vt:lpstr>PowerPoint Presentation</vt:lpstr>
      <vt:lpstr>Hexadecimal Numbers</vt:lpstr>
      <vt:lpstr>Convert to base 10</vt:lpstr>
      <vt:lpstr>Convert to Hexadecimal</vt:lpstr>
      <vt:lpstr>Binary to Hexadecimal</vt:lpstr>
      <vt:lpstr>Hexadecimal to Binary</vt:lpstr>
      <vt:lpstr>Why use Hexadecimal Numbers?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(9-1) Computer Science Teacher Power Point 2.6 Data Representation Lesson 1 - Numbers</dc:title>
  <dc:creator>OCR</dc:creator>
  <cp:keywords>Computer; Science; data; representation; numbers;</cp:keywords>
  <cp:lastModifiedBy>Dan Aldred</cp:lastModifiedBy>
  <cp:revision>64</cp:revision>
  <dcterms:created xsi:type="dcterms:W3CDTF">2015-10-07T12:54:48Z</dcterms:created>
  <dcterms:modified xsi:type="dcterms:W3CDTF">2016-11-08T11:48:20Z</dcterms:modified>
</cp:coreProperties>
</file>