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12"/>
  </p:notesMasterIdLst>
  <p:sldIdLst>
    <p:sldId id="267" r:id="rId2"/>
    <p:sldId id="257" r:id="rId3"/>
    <p:sldId id="258" r:id="rId4"/>
    <p:sldId id="266" r:id="rId5"/>
    <p:sldId id="260" r:id="rId6"/>
    <p:sldId id="261" r:id="rId7"/>
    <p:sldId id="263" r:id="rId8"/>
    <p:sldId id="264" r:id="rId9"/>
    <p:sldId id="265"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090" autoAdjust="0"/>
  </p:normalViewPr>
  <p:slideViewPr>
    <p:cSldViewPr snapToGrid="0">
      <p:cViewPr varScale="1">
        <p:scale>
          <a:sx n="46" d="100"/>
          <a:sy n="46" d="100"/>
        </p:scale>
        <p:origin x="1090"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428C6B-B901-4669-B354-FFB906FF759A}" type="datetimeFigureOut">
              <a:rPr lang="en-GB" smtClean="0"/>
              <a:t>11/06/2017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898BB-11F6-4751-A8E1-E71428794B13}" type="slidenum">
              <a:rPr lang="en-GB" smtClean="0"/>
              <a:t>‹#›</a:t>
            </a:fld>
            <a:endParaRPr lang="en-GB"/>
          </a:p>
        </p:txBody>
      </p:sp>
    </p:spTree>
    <p:extLst>
      <p:ext uri="{BB962C8B-B14F-4D97-AF65-F5344CB8AC3E}">
        <p14:creationId xmlns:p14="http://schemas.microsoft.com/office/powerpoint/2010/main" val="459535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what a DB is</a:t>
            </a:r>
          </a:p>
          <a:p>
            <a:r>
              <a:rPr lang="en-GB" dirty="0"/>
              <a:t>Explain how using Python interface with the DB keeps the data secure</a:t>
            </a:r>
          </a:p>
          <a:p>
            <a:endParaRPr lang="en-GB" dirty="0"/>
          </a:p>
        </p:txBody>
      </p:sp>
      <p:sp>
        <p:nvSpPr>
          <p:cNvPr id="4" name="Slide Number Placeholder 3"/>
          <p:cNvSpPr>
            <a:spLocks noGrp="1"/>
          </p:cNvSpPr>
          <p:nvPr>
            <p:ph type="sldNum" sz="quarter" idx="10"/>
          </p:nvPr>
        </p:nvSpPr>
        <p:spPr/>
        <p:txBody>
          <a:bodyPr/>
          <a:lstStyle/>
          <a:p>
            <a:fld id="{458898BB-11F6-4751-A8E1-E71428794B13}" type="slidenum">
              <a:rPr lang="en-GB" smtClean="0"/>
              <a:t>2</a:t>
            </a:fld>
            <a:endParaRPr lang="en-GB"/>
          </a:p>
        </p:txBody>
      </p:sp>
    </p:spTree>
    <p:extLst>
      <p:ext uri="{BB962C8B-B14F-4D97-AF65-F5344CB8AC3E}">
        <p14:creationId xmlns:p14="http://schemas.microsoft.com/office/powerpoint/2010/main" val="1717690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Delegates create a new Database</a:t>
            </a:r>
          </a:p>
        </p:txBody>
      </p:sp>
      <p:sp>
        <p:nvSpPr>
          <p:cNvPr id="4" name="Slide Number Placeholder 3"/>
          <p:cNvSpPr>
            <a:spLocks noGrp="1"/>
          </p:cNvSpPr>
          <p:nvPr>
            <p:ph type="sldNum" sz="quarter" idx="10"/>
          </p:nvPr>
        </p:nvSpPr>
        <p:spPr/>
        <p:txBody>
          <a:bodyPr/>
          <a:lstStyle/>
          <a:p>
            <a:fld id="{458898BB-11F6-4751-A8E1-E71428794B13}" type="slidenum">
              <a:rPr lang="en-GB" smtClean="0"/>
              <a:t>3</a:t>
            </a:fld>
            <a:endParaRPr lang="en-GB"/>
          </a:p>
        </p:txBody>
      </p:sp>
    </p:spTree>
    <p:extLst>
      <p:ext uri="{BB962C8B-B14F-4D97-AF65-F5344CB8AC3E}">
        <p14:creationId xmlns:p14="http://schemas.microsoft.com/office/powerpoint/2010/main" val="919271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1B4DB8C-4B2B-4053-87B5-62360510F66F}" type="datetimeFigureOut">
              <a:rPr lang="en-GB" smtClean="0"/>
              <a:t>11/06/2017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B73519-A66E-4CB5-89DA-F492F06AF101}" type="slidenum">
              <a:rPr lang="en-GB" smtClean="0"/>
              <a:t>‹#›</a:t>
            </a:fld>
            <a:endParaRPr lang="en-GB"/>
          </a:p>
        </p:txBody>
      </p:sp>
    </p:spTree>
    <p:extLst>
      <p:ext uri="{BB962C8B-B14F-4D97-AF65-F5344CB8AC3E}">
        <p14:creationId xmlns:p14="http://schemas.microsoft.com/office/powerpoint/2010/main" val="147609250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B4DB8C-4B2B-4053-87B5-62360510F66F}" type="datetimeFigureOut">
              <a:rPr lang="en-GB" smtClean="0"/>
              <a:t>11/06/2017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B73519-A66E-4CB5-89DA-F492F06AF101}" type="slidenum">
              <a:rPr lang="en-GB" smtClean="0"/>
              <a:t>‹#›</a:t>
            </a:fld>
            <a:endParaRPr lang="en-GB"/>
          </a:p>
        </p:txBody>
      </p:sp>
    </p:spTree>
    <p:extLst>
      <p:ext uri="{BB962C8B-B14F-4D97-AF65-F5344CB8AC3E}">
        <p14:creationId xmlns:p14="http://schemas.microsoft.com/office/powerpoint/2010/main" val="1742821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B4DB8C-4B2B-4053-87B5-62360510F66F}" type="datetimeFigureOut">
              <a:rPr lang="en-GB" smtClean="0"/>
              <a:t>11/06/2017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B73519-A66E-4CB5-89DA-F492F06AF101}" type="slidenum">
              <a:rPr lang="en-GB" smtClean="0"/>
              <a:t>‹#›</a:t>
            </a:fld>
            <a:endParaRPr lang="en-GB"/>
          </a:p>
        </p:txBody>
      </p:sp>
    </p:spTree>
    <p:extLst>
      <p:ext uri="{BB962C8B-B14F-4D97-AF65-F5344CB8AC3E}">
        <p14:creationId xmlns:p14="http://schemas.microsoft.com/office/powerpoint/2010/main" val="105114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B4DB8C-4B2B-4053-87B5-62360510F66F}" type="datetimeFigureOut">
              <a:rPr lang="en-GB" smtClean="0"/>
              <a:t>11/06/2017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B73519-A66E-4CB5-89DA-F492F06AF101}" type="slidenum">
              <a:rPr lang="en-GB" smtClean="0"/>
              <a:t>‹#›</a:t>
            </a:fld>
            <a:endParaRPr lang="en-GB"/>
          </a:p>
        </p:txBody>
      </p:sp>
    </p:spTree>
    <p:extLst>
      <p:ext uri="{BB962C8B-B14F-4D97-AF65-F5344CB8AC3E}">
        <p14:creationId xmlns:p14="http://schemas.microsoft.com/office/powerpoint/2010/main" val="2465392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E1B4DB8C-4B2B-4053-87B5-62360510F66F}" type="datetimeFigureOut">
              <a:rPr lang="en-GB" smtClean="0"/>
              <a:t>11/06/2017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B73519-A66E-4CB5-89DA-F492F06AF101}" type="slidenum">
              <a:rPr lang="en-GB" smtClean="0"/>
              <a:t>‹#›</a:t>
            </a:fld>
            <a:endParaRPr lang="en-GB"/>
          </a:p>
        </p:txBody>
      </p:sp>
    </p:spTree>
    <p:extLst>
      <p:ext uri="{BB962C8B-B14F-4D97-AF65-F5344CB8AC3E}">
        <p14:creationId xmlns:p14="http://schemas.microsoft.com/office/powerpoint/2010/main" val="32319562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1B4DB8C-4B2B-4053-87B5-62360510F66F}" type="datetimeFigureOut">
              <a:rPr lang="en-GB" smtClean="0"/>
              <a:t>11/06/2017</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95B73519-A66E-4CB5-89DA-F492F06AF101}" type="slidenum">
              <a:rPr lang="en-GB" smtClean="0"/>
              <a:t>‹#›</a:t>
            </a:fld>
            <a:endParaRPr lang="en-GB"/>
          </a:p>
        </p:txBody>
      </p:sp>
    </p:spTree>
    <p:extLst>
      <p:ext uri="{BB962C8B-B14F-4D97-AF65-F5344CB8AC3E}">
        <p14:creationId xmlns:p14="http://schemas.microsoft.com/office/powerpoint/2010/main" val="1296479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E1B4DB8C-4B2B-4053-87B5-62360510F66F}" type="datetimeFigureOut">
              <a:rPr lang="en-GB" smtClean="0"/>
              <a:t>11/06/2017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B73519-A66E-4CB5-89DA-F492F06AF101}"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3379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B4DB8C-4B2B-4053-87B5-62360510F66F}" type="datetimeFigureOut">
              <a:rPr lang="en-GB" smtClean="0"/>
              <a:t>11/06/2017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B73519-A66E-4CB5-89DA-F492F06AF101}" type="slidenum">
              <a:rPr lang="en-GB" smtClean="0"/>
              <a:t>‹#›</a:t>
            </a:fld>
            <a:endParaRPr lang="en-GB"/>
          </a:p>
        </p:txBody>
      </p:sp>
    </p:spTree>
    <p:extLst>
      <p:ext uri="{BB962C8B-B14F-4D97-AF65-F5344CB8AC3E}">
        <p14:creationId xmlns:p14="http://schemas.microsoft.com/office/powerpoint/2010/main" val="118617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B4DB8C-4B2B-4053-87B5-62360510F66F}" type="datetimeFigureOut">
              <a:rPr lang="en-GB" smtClean="0"/>
              <a:t>11/06/2017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B73519-A66E-4CB5-89DA-F492F06AF101}" type="slidenum">
              <a:rPr lang="en-GB" smtClean="0"/>
              <a:t>‹#›</a:t>
            </a:fld>
            <a:endParaRPr lang="en-GB"/>
          </a:p>
        </p:txBody>
      </p:sp>
    </p:spTree>
    <p:extLst>
      <p:ext uri="{BB962C8B-B14F-4D97-AF65-F5344CB8AC3E}">
        <p14:creationId xmlns:p14="http://schemas.microsoft.com/office/powerpoint/2010/main" val="424199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E1B4DB8C-4B2B-4053-87B5-62360510F66F}" type="datetimeFigureOut">
              <a:rPr lang="en-GB" smtClean="0"/>
              <a:t>11/06/2017</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95B73519-A66E-4CB5-89DA-F492F06AF101}" type="slidenum">
              <a:rPr lang="en-GB" smtClean="0"/>
              <a:t>‹#›</a:t>
            </a:fld>
            <a:endParaRPr lang="en-GB"/>
          </a:p>
        </p:txBody>
      </p:sp>
    </p:spTree>
    <p:extLst>
      <p:ext uri="{BB962C8B-B14F-4D97-AF65-F5344CB8AC3E}">
        <p14:creationId xmlns:p14="http://schemas.microsoft.com/office/powerpoint/2010/main" val="2078121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1B4DB8C-4B2B-4053-87B5-62360510F66F}" type="datetimeFigureOut">
              <a:rPr lang="en-GB" smtClean="0"/>
              <a:t>11/06/2017</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95B73519-A66E-4CB5-89DA-F492F06AF101}" type="slidenum">
              <a:rPr lang="en-GB" smtClean="0"/>
              <a:t>‹#›</a:t>
            </a:fld>
            <a:endParaRPr lang="en-GB"/>
          </a:p>
        </p:txBody>
      </p:sp>
    </p:spTree>
    <p:extLst>
      <p:ext uri="{BB962C8B-B14F-4D97-AF65-F5344CB8AC3E}">
        <p14:creationId xmlns:p14="http://schemas.microsoft.com/office/powerpoint/2010/main" val="240061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606670" y="445946"/>
            <a:ext cx="1100796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dirty="0"/>
              <a:t>Click to edit Master title style</a:t>
            </a:r>
          </a:p>
        </p:txBody>
      </p:sp>
      <p:sp>
        <p:nvSpPr>
          <p:cNvPr id="3" name="Text Placeholder 2"/>
          <p:cNvSpPr>
            <a:spLocks noGrp="1"/>
          </p:cNvSpPr>
          <p:nvPr>
            <p:ph type="body" idx="1"/>
          </p:nvPr>
        </p:nvSpPr>
        <p:spPr>
          <a:xfrm>
            <a:off x="606670" y="1934659"/>
            <a:ext cx="1100796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1B4DB8C-4B2B-4053-87B5-62360510F66F}" type="datetimeFigureOut">
              <a:rPr lang="en-GB" smtClean="0"/>
              <a:t>11/06/2017</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5B73519-A66E-4CB5-89DA-F492F06AF101}" type="slidenum">
              <a:rPr lang="en-GB" smtClean="0"/>
              <a:t>‹#›</a:t>
            </a:fld>
            <a:endParaRPr lang="en-GB"/>
          </a:p>
        </p:txBody>
      </p:sp>
    </p:spTree>
    <p:extLst>
      <p:ext uri="{BB962C8B-B14F-4D97-AF65-F5344CB8AC3E}">
        <p14:creationId xmlns:p14="http://schemas.microsoft.com/office/powerpoint/2010/main" val="318597353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20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20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20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20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5"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7586" y="806357"/>
            <a:ext cx="4511266" cy="49286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4692" y="1440143"/>
            <a:ext cx="4159568" cy="3661043"/>
          </a:xfrm>
          <a:prstGeom prst="rect">
            <a:avLst/>
          </a:prstGeom>
        </p:spPr>
      </p:pic>
      <p:sp>
        <p:nvSpPr>
          <p:cNvPr id="2" name="Title 1"/>
          <p:cNvSpPr>
            <a:spLocks noGrp="1"/>
          </p:cNvSpPr>
          <p:nvPr>
            <p:ph type="title"/>
          </p:nvPr>
        </p:nvSpPr>
        <p:spPr>
          <a:xfrm>
            <a:off x="804672" y="1290025"/>
            <a:ext cx="4475892" cy="1188720"/>
          </a:xfrm>
          <a:solidFill>
            <a:srgbClr val="FFFFFF"/>
          </a:solidFill>
          <a:ln>
            <a:solidFill>
              <a:srgbClr val="404040"/>
            </a:solidFill>
          </a:ln>
        </p:spPr>
        <p:txBody>
          <a:bodyPr>
            <a:normAutofit/>
          </a:bodyPr>
          <a:lstStyle/>
          <a:p>
            <a:r>
              <a:rPr lang="en-GB"/>
              <a:t>SQL</a:t>
            </a:r>
            <a:endParaRPr lang="en-GB" dirty="0"/>
          </a:p>
        </p:txBody>
      </p:sp>
      <p:sp>
        <p:nvSpPr>
          <p:cNvPr id="3" name="Content Placeholder 2"/>
          <p:cNvSpPr>
            <a:spLocks noGrp="1"/>
          </p:cNvSpPr>
          <p:nvPr>
            <p:ph idx="1"/>
          </p:nvPr>
        </p:nvSpPr>
        <p:spPr>
          <a:xfrm>
            <a:off x="804672" y="2858703"/>
            <a:ext cx="4475892" cy="3042547"/>
          </a:xfrm>
        </p:spPr>
        <p:txBody>
          <a:bodyPr>
            <a:normAutofit/>
          </a:bodyPr>
          <a:lstStyle/>
          <a:p>
            <a:r>
              <a:rPr lang="en-GB" b="1">
                <a:solidFill>
                  <a:srgbClr val="FFFFFF"/>
                </a:solidFill>
              </a:rPr>
              <a:t>Standard Query Language</a:t>
            </a:r>
          </a:p>
          <a:p>
            <a:r>
              <a:rPr lang="en-GB" b="1">
                <a:solidFill>
                  <a:srgbClr val="FFFFFF"/>
                </a:solidFill>
              </a:rPr>
              <a:t>Good for manipulating a Database</a:t>
            </a:r>
          </a:p>
          <a:p>
            <a:r>
              <a:rPr lang="en-GB" b="1">
                <a:solidFill>
                  <a:srgbClr val="FFFFFF"/>
                </a:solidFill>
              </a:rPr>
              <a:t>Guess what? You can use Python</a:t>
            </a:r>
          </a:p>
        </p:txBody>
      </p:sp>
    </p:spTree>
    <p:extLst>
      <p:ext uri="{BB962C8B-B14F-4D97-AF65-F5344CB8AC3E}">
        <p14:creationId xmlns:p14="http://schemas.microsoft.com/office/powerpoint/2010/main" val="2469110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Now try:</a:t>
            </a:r>
          </a:p>
        </p:txBody>
      </p:sp>
      <p:sp>
        <p:nvSpPr>
          <p:cNvPr id="3" name="Content Placeholder 2"/>
          <p:cNvSpPr>
            <a:spLocks noGrp="1"/>
          </p:cNvSpPr>
          <p:nvPr>
            <p:ph idx="1"/>
          </p:nvPr>
        </p:nvSpPr>
        <p:spPr/>
        <p:txBody>
          <a:bodyPr/>
          <a:lstStyle/>
          <a:p>
            <a:r>
              <a:rPr lang="en-GB" dirty="0"/>
              <a:t>Try adding more records</a:t>
            </a:r>
          </a:p>
          <a:p>
            <a:r>
              <a:rPr lang="en-GB" dirty="0"/>
              <a:t>Change the data and check the correct records are returned</a:t>
            </a:r>
          </a:p>
          <a:p>
            <a:r>
              <a:rPr lang="en-GB" dirty="0"/>
              <a:t>Create your own Query as demonstrated on slide 9</a:t>
            </a:r>
          </a:p>
        </p:txBody>
      </p:sp>
    </p:spTree>
    <p:extLst>
      <p:ext uri="{BB962C8B-B14F-4D97-AF65-F5344CB8AC3E}">
        <p14:creationId xmlns:p14="http://schemas.microsoft.com/office/powerpoint/2010/main" val="2817886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682306" y="462580"/>
            <a:ext cx="10856696" cy="1031306"/>
          </a:xfrm>
          <a:prstGeom prst="rect">
            <a:avLst/>
          </a:prstGeom>
          <a:solidFill>
            <a:srgbClr val="FFFFFF"/>
          </a:solidFill>
          <a:ln w="31750" cap="sq">
            <a:solidFill>
              <a:srgbClr val="404040"/>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182880" tIns="182880" rIns="182880" bIns="182880" rtlCol="0" anchor="ctr">
            <a:normAutofit/>
          </a:bodyPr>
          <a:lstStyle/>
          <a:p>
            <a:r>
              <a:rPr lang="en-GB" altLang="en-US" dirty="0"/>
              <a:t>Interfacing with a Database</a:t>
            </a:r>
          </a:p>
        </p:txBody>
      </p:sp>
      <p:sp>
        <p:nvSpPr>
          <p:cNvPr id="3" name="Content Placeholder 2"/>
          <p:cNvSpPr>
            <a:spLocks noGrp="1"/>
          </p:cNvSpPr>
          <p:nvPr>
            <p:ph idx="1"/>
          </p:nvPr>
        </p:nvSpPr>
        <p:spPr>
          <a:xfrm>
            <a:off x="606670" y="1934659"/>
            <a:ext cx="11007968" cy="4250988"/>
          </a:xfrm>
        </p:spPr>
        <p:txBody>
          <a:bodyPr>
            <a:normAutofit lnSpcReduction="10000"/>
          </a:bodyPr>
          <a:lstStyle/>
          <a:p>
            <a:r>
              <a:rPr lang="en-GB" dirty="0"/>
              <a:t>Python can be combined with SQL code to manipulate a Database.</a:t>
            </a:r>
          </a:p>
          <a:p>
            <a:r>
              <a:rPr lang="en-GB" dirty="0"/>
              <a:t>Uses the </a:t>
            </a:r>
            <a:r>
              <a:rPr lang="en-GB" dirty="0" err="1"/>
              <a:t>sqlite3</a:t>
            </a:r>
            <a:r>
              <a:rPr lang="en-GB" dirty="0"/>
              <a:t> module which is pre-installed</a:t>
            </a:r>
          </a:p>
          <a:p>
            <a:r>
              <a:rPr lang="en-GB" dirty="0"/>
              <a:t>Used to manipulate a standard </a:t>
            </a:r>
            <a:r>
              <a:rPr lang="en-GB" dirty="0" err="1"/>
              <a:t>DB</a:t>
            </a:r>
            <a:r>
              <a:rPr lang="en-GB" dirty="0"/>
              <a:t> file</a:t>
            </a:r>
          </a:p>
          <a:p>
            <a:endParaRPr lang="en-GB" dirty="0"/>
          </a:p>
          <a:p>
            <a:r>
              <a:rPr lang="en-GB" dirty="0"/>
              <a:t>Easy to connect to database: (</a:t>
            </a:r>
            <a:r>
              <a:rPr lang="en-GB" i="1" dirty="0"/>
              <a:t>creates a new database</a:t>
            </a:r>
            <a:r>
              <a:rPr lang="en-GB" dirty="0"/>
              <a:t>)</a:t>
            </a:r>
          </a:p>
          <a:p>
            <a:pPr marL="0" indent="0">
              <a:buNone/>
            </a:pPr>
            <a:endParaRPr lang="en-GB" sz="3300" dirty="0"/>
          </a:p>
          <a:p>
            <a:pPr marL="0" indent="0">
              <a:buNone/>
            </a:pPr>
            <a:r>
              <a:rPr lang="en-GB" sz="4000" dirty="0"/>
              <a:t>import sqlite3 as </a:t>
            </a:r>
            <a:r>
              <a:rPr lang="en-GB" sz="4000" dirty="0" err="1"/>
              <a:t>db</a:t>
            </a:r>
            <a:endParaRPr lang="en-GB" sz="4000" dirty="0"/>
          </a:p>
          <a:p>
            <a:pPr marL="0" indent="0">
              <a:buNone/>
            </a:pPr>
            <a:r>
              <a:rPr lang="en-GB" sz="4000" dirty="0"/>
              <a:t>con = </a:t>
            </a:r>
            <a:r>
              <a:rPr lang="en-GB" sz="4000" dirty="0" err="1"/>
              <a:t>db.connect</a:t>
            </a:r>
            <a:r>
              <a:rPr lang="en-GB" sz="4000" dirty="0"/>
              <a:t>('</a:t>
            </a:r>
            <a:r>
              <a:rPr lang="en-GB" sz="4000" dirty="0" err="1"/>
              <a:t>test.db</a:t>
            </a:r>
            <a:r>
              <a:rPr lang="en-GB" sz="4000" dirty="0"/>
              <a:t>') </a:t>
            </a:r>
          </a:p>
          <a:p>
            <a:pPr marL="457200" lvl="1" indent="0">
              <a:buNone/>
            </a:pPr>
            <a:endParaRPr lang="en-GB" dirty="0"/>
          </a:p>
          <a:p>
            <a:endParaRPr lang="en-GB" dirty="0"/>
          </a:p>
          <a:p>
            <a:endParaRPr lang="en-GB" dirty="0"/>
          </a:p>
        </p:txBody>
      </p:sp>
    </p:spTree>
    <p:extLst>
      <p:ext uri="{BB962C8B-B14F-4D97-AF65-F5344CB8AC3E}">
        <p14:creationId xmlns:p14="http://schemas.microsoft.com/office/powerpoint/2010/main" val="93387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Creating a New Table</a:t>
            </a:r>
          </a:p>
        </p:txBody>
      </p:sp>
      <p:sp>
        <p:nvSpPr>
          <p:cNvPr id="3" name="Content Placeholder 2"/>
          <p:cNvSpPr>
            <a:spLocks noGrp="1"/>
          </p:cNvSpPr>
          <p:nvPr>
            <p:ph idx="1"/>
          </p:nvPr>
        </p:nvSpPr>
        <p:spPr>
          <a:xfrm>
            <a:off x="436098" y="1825625"/>
            <a:ext cx="11178540" cy="4351338"/>
          </a:xfrm>
        </p:spPr>
        <p:txBody>
          <a:bodyPr>
            <a:normAutofit/>
          </a:bodyPr>
          <a:lstStyle/>
          <a:p>
            <a:pPr marL="0" indent="0">
              <a:buNone/>
            </a:pPr>
            <a:r>
              <a:rPr lang="en-GB" sz="1400" dirty="0"/>
              <a:t>import </a:t>
            </a:r>
            <a:r>
              <a:rPr lang="en-GB" sz="1400" dirty="0" err="1"/>
              <a:t>sqlite3</a:t>
            </a:r>
            <a:r>
              <a:rPr lang="en-GB" sz="1400" dirty="0"/>
              <a:t> as </a:t>
            </a:r>
            <a:r>
              <a:rPr lang="en-GB" sz="1400" dirty="0" err="1"/>
              <a:t>db</a:t>
            </a:r>
            <a:r>
              <a:rPr lang="en-GB" sz="1400" dirty="0"/>
              <a:t> #import the module</a:t>
            </a:r>
          </a:p>
          <a:p>
            <a:pPr marL="0" indent="0">
              <a:buNone/>
            </a:pPr>
            <a:r>
              <a:rPr lang="en-GB" sz="1400" dirty="0"/>
              <a:t>con = </a:t>
            </a:r>
            <a:r>
              <a:rPr lang="en-GB" sz="1400" dirty="0" err="1"/>
              <a:t>db.connect</a:t>
            </a:r>
            <a:r>
              <a:rPr lang="en-GB" sz="1400" dirty="0"/>
              <a:t>('</a:t>
            </a:r>
            <a:r>
              <a:rPr lang="en-GB" sz="1400" dirty="0" err="1"/>
              <a:t>test.db</a:t>
            </a:r>
            <a:r>
              <a:rPr lang="en-GB" sz="1400" dirty="0"/>
              <a:t>') #connect to a local file </a:t>
            </a:r>
            <a:r>
              <a:rPr lang="en-GB" sz="1400" dirty="0" err="1"/>
              <a:t>test.db</a:t>
            </a:r>
            <a:endParaRPr lang="en-GB" sz="1400" dirty="0"/>
          </a:p>
          <a:p>
            <a:pPr marL="0" indent="0">
              <a:buNone/>
            </a:pPr>
            <a:r>
              <a:rPr lang="en-GB" dirty="0"/>
              <a:t> </a:t>
            </a:r>
          </a:p>
          <a:p>
            <a:pPr marL="0" indent="0">
              <a:buNone/>
            </a:pPr>
            <a:r>
              <a:rPr lang="en-GB" sz="2600" dirty="0"/>
              <a:t>with con:</a:t>
            </a:r>
          </a:p>
          <a:p>
            <a:pPr marL="0" indent="0">
              <a:buNone/>
            </a:pPr>
            <a:r>
              <a:rPr lang="en-GB" sz="2600" dirty="0"/>
              <a:t>    cur = </a:t>
            </a:r>
            <a:r>
              <a:rPr lang="en-GB" sz="2600" dirty="0" err="1"/>
              <a:t>con.cursor</a:t>
            </a:r>
            <a:r>
              <a:rPr lang="en-GB" sz="2600" dirty="0"/>
              <a:t>() </a:t>
            </a:r>
            <a:r>
              <a:rPr lang="en-GB" sz="2600" dirty="0">
                <a:solidFill>
                  <a:srgbClr val="FF0000"/>
                </a:solidFill>
              </a:rPr>
              <a:t>#”with con” opens a level of indentation</a:t>
            </a:r>
          </a:p>
          <a:p>
            <a:pPr marL="0" indent="0">
              <a:buNone/>
            </a:pPr>
            <a:r>
              <a:rPr lang="en-GB" sz="2600" dirty="0"/>
              <a:t>    </a:t>
            </a:r>
            <a:r>
              <a:rPr lang="en-GB" sz="2600" dirty="0" err="1"/>
              <a:t>cur.execute</a:t>
            </a:r>
            <a:r>
              <a:rPr lang="en-GB" sz="2600" dirty="0"/>
              <a:t>("CREATE TABLE Cars(Id INT, Name TEXT, Price INT)")</a:t>
            </a:r>
          </a:p>
          <a:p>
            <a:pPr marL="0" indent="0">
              <a:buNone/>
            </a:pPr>
            <a:endParaRPr lang="en-GB" dirty="0"/>
          </a:p>
          <a:p>
            <a:pPr marL="0" indent="0">
              <a:buNone/>
            </a:pPr>
            <a:endParaRPr lang="en-GB" dirty="0"/>
          </a:p>
        </p:txBody>
      </p:sp>
      <p:sp>
        <p:nvSpPr>
          <p:cNvPr id="4" name="Speech Bubble: Rectangle 3"/>
          <p:cNvSpPr/>
          <p:nvPr/>
        </p:nvSpPr>
        <p:spPr>
          <a:xfrm>
            <a:off x="2441986" y="5583219"/>
            <a:ext cx="7605656" cy="753035"/>
          </a:xfrm>
          <a:prstGeom prst="wedgeRectCallout">
            <a:avLst>
              <a:gd name="adj1" fmla="val 394"/>
              <a:gd name="adj2" fmla="val -186924"/>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What do these mean?</a:t>
            </a:r>
          </a:p>
          <a:p>
            <a:pPr algn="ctr"/>
            <a:r>
              <a:rPr lang="en-GB" dirty="0"/>
              <a:t>	INT, TEXT, INT</a:t>
            </a:r>
          </a:p>
        </p:txBody>
      </p:sp>
    </p:spTree>
    <p:extLst>
      <p:ext uri="{BB962C8B-B14F-4D97-AF65-F5344CB8AC3E}">
        <p14:creationId xmlns:p14="http://schemas.microsoft.com/office/powerpoint/2010/main" val="16455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Deleting the Table</a:t>
            </a:r>
          </a:p>
        </p:txBody>
      </p:sp>
      <p:sp>
        <p:nvSpPr>
          <p:cNvPr id="3" name="Content Placeholder 2"/>
          <p:cNvSpPr>
            <a:spLocks noGrp="1"/>
          </p:cNvSpPr>
          <p:nvPr>
            <p:ph idx="1"/>
          </p:nvPr>
        </p:nvSpPr>
        <p:spPr>
          <a:xfrm>
            <a:off x="436098" y="1825625"/>
            <a:ext cx="10917702" cy="4351338"/>
          </a:xfrm>
        </p:spPr>
        <p:txBody>
          <a:bodyPr>
            <a:normAutofit/>
          </a:bodyPr>
          <a:lstStyle/>
          <a:p>
            <a:pPr marL="0" indent="0">
              <a:buNone/>
            </a:pPr>
            <a:r>
              <a:rPr lang="en-GB" dirty="0"/>
              <a:t>Each time you run the Python program it will attempt to create the ‘Cars’ table.  This will cause an error as the table already exists.  The solution is to delete the table and then recreate it.</a:t>
            </a:r>
          </a:p>
          <a:p>
            <a:pPr marL="0" indent="0">
              <a:buNone/>
            </a:pPr>
            <a:endParaRPr lang="en-GB" dirty="0"/>
          </a:p>
          <a:p>
            <a:pPr marL="0" indent="0">
              <a:buNone/>
            </a:pPr>
            <a:r>
              <a:rPr lang="en-GB" dirty="0"/>
              <a:t>Add the code to delete table if exists</a:t>
            </a:r>
          </a:p>
          <a:p>
            <a:pPr marL="0" indent="0">
              <a:buNone/>
            </a:pPr>
            <a:r>
              <a:rPr lang="en-GB" dirty="0"/>
              <a:t>    	 </a:t>
            </a:r>
            <a:r>
              <a:rPr lang="en-GB" sz="1100" dirty="0">
                <a:solidFill>
                  <a:schemeClr val="bg1">
                    <a:lumMod val="50000"/>
                  </a:schemeClr>
                </a:solidFill>
              </a:rPr>
              <a:t>cur = </a:t>
            </a:r>
            <a:r>
              <a:rPr lang="en-GB" sz="1100" dirty="0" err="1">
                <a:solidFill>
                  <a:schemeClr val="bg1">
                    <a:lumMod val="50000"/>
                  </a:schemeClr>
                </a:solidFill>
              </a:rPr>
              <a:t>con.cursor</a:t>
            </a:r>
            <a:r>
              <a:rPr lang="en-GB" sz="1100" dirty="0">
                <a:solidFill>
                  <a:schemeClr val="bg1">
                    <a:lumMod val="50000"/>
                  </a:schemeClr>
                </a:solidFill>
              </a:rPr>
              <a:t>() #”with con” opens a level of indentation</a:t>
            </a:r>
          </a:p>
          <a:p>
            <a:pPr marL="0" indent="0">
              <a:buNone/>
            </a:pPr>
            <a:r>
              <a:rPr lang="en-GB" sz="1100" dirty="0">
                <a:solidFill>
                  <a:schemeClr val="bg1">
                    <a:lumMod val="50000"/>
                  </a:schemeClr>
                </a:solidFill>
              </a:rPr>
              <a:t>  	   </a:t>
            </a:r>
            <a:r>
              <a:rPr lang="en-GB" sz="1100" dirty="0" err="1">
                <a:solidFill>
                  <a:schemeClr val="bg1">
                    <a:lumMod val="50000"/>
                  </a:schemeClr>
                </a:solidFill>
              </a:rPr>
              <a:t>cur.execute</a:t>
            </a:r>
            <a:r>
              <a:rPr lang="en-GB" sz="1100" dirty="0">
                <a:solidFill>
                  <a:schemeClr val="bg1">
                    <a:lumMod val="50000"/>
                  </a:schemeClr>
                </a:solidFill>
              </a:rPr>
              <a:t>("CREATE TABLE Cars(Id INT, Name TEXT, Price INT)")</a:t>
            </a:r>
          </a:p>
          <a:p>
            <a:pPr marL="0" indent="0">
              <a:buNone/>
            </a:pPr>
            <a:r>
              <a:rPr lang="en-GB" sz="3600" dirty="0"/>
              <a:t>    	</a:t>
            </a:r>
            <a:r>
              <a:rPr lang="en-GB" sz="3600" dirty="0" err="1"/>
              <a:t>cur.execute</a:t>
            </a:r>
            <a:r>
              <a:rPr lang="en-GB" sz="3600" dirty="0"/>
              <a:t>("DROP TABLE IF EXISTS Cars")</a:t>
            </a:r>
          </a:p>
          <a:p>
            <a:endParaRPr lang="en-GB" dirty="0"/>
          </a:p>
        </p:txBody>
      </p:sp>
    </p:spTree>
    <p:extLst>
      <p:ext uri="{BB962C8B-B14F-4D97-AF65-F5344CB8AC3E}">
        <p14:creationId xmlns:p14="http://schemas.microsoft.com/office/powerpoint/2010/main" val="207471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Adding Data into the Table</a:t>
            </a:r>
          </a:p>
        </p:txBody>
      </p:sp>
      <p:sp>
        <p:nvSpPr>
          <p:cNvPr id="3" name="Content Placeholder 2"/>
          <p:cNvSpPr>
            <a:spLocks noGrp="1"/>
          </p:cNvSpPr>
          <p:nvPr>
            <p:ph idx="1"/>
          </p:nvPr>
        </p:nvSpPr>
        <p:spPr>
          <a:xfrm>
            <a:off x="436098" y="1825625"/>
            <a:ext cx="10917702" cy="4351338"/>
          </a:xfrm>
        </p:spPr>
        <p:txBody>
          <a:bodyPr>
            <a:normAutofit/>
          </a:bodyPr>
          <a:lstStyle/>
          <a:p>
            <a:pPr marL="0" indent="0">
              <a:buNone/>
            </a:pPr>
            <a:r>
              <a:rPr lang="en-GB" sz="1300" dirty="0">
                <a:solidFill>
                  <a:schemeClr val="bg1">
                    <a:lumMod val="50000"/>
                  </a:schemeClr>
                </a:solidFill>
              </a:rPr>
              <a:t>import </a:t>
            </a:r>
            <a:r>
              <a:rPr lang="en-GB" sz="1300" dirty="0" err="1">
                <a:solidFill>
                  <a:schemeClr val="bg1">
                    <a:lumMod val="50000"/>
                  </a:schemeClr>
                </a:solidFill>
              </a:rPr>
              <a:t>sqlite3</a:t>
            </a:r>
            <a:r>
              <a:rPr lang="en-GB" sz="1300" dirty="0">
                <a:solidFill>
                  <a:schemeClr val="bg1">
                    <a:lumMod val="50000"/>
                  </a:schemeClr>
                </a:solidFill>
              </a:rPr>
              <a:t> as </a:t>
            </a:r>
            <a:r>
              <a:rPr lang="en-GB" sz="1300" dirty="0" err="1">
                <a:solidFill>
                  <a:schemeClr val="bg1">
                    <a:lumMod val="50000"/>
                  </a:schemeClr>
                </a:solidFill>
              </a:rPr>
              <a:t>db</a:t>
            </a:r>
            <a:r>
              <a:rPr lang="en-GB" sz="1300" dirty="0">
                <a:solidFill>
                  <a:schemeClr val="bg1">
                    <a:lumMod val="50000"/>
                  </a:schemeClr>
                </a:solidFill>
              </a:rPr>
              <a:t> #import the module</a:t>
            </a:r>
          </a:p>
          <a:p>
            <a:pPr marL="0" indent="0">
              <a:buNone/>
            </a:pPr>
            <a:r>
              <a:rPr lang="en-GB" sz="1300" dirty="0">
                <a:solidFill>
                  <a:schemeClr val="bg1">
                    <a:lumMod val="50000"/>
                  </a:schemeClr>
                </a:solidFill>
              </a:rPr>
              <a:t>con = </a:t>
            </a:r>
            <a:r>
              <a:rPr lang="en-GB" sz="1300" dirty="0" err="1">
                <a:solidFill>
                  <a:schemeClr val="bg1">
                    <a:lumMod val="50000"/>
                  </a:schemeClr>
                </a:solidFill>
              </a:rPr>
              <a:t>db.connect</a:t>
            </a:r>
            <a:r>
              <a:rPr lang="en-GB" sz="1300" dirty="0">
                <a:solidFill>
                  <a:schemeClr val="bg1">
                    <a:lumMod val="50000"/>
                  </a:schemeClr>
                </a:solidFill>
              </a:rPr>
              <a:t>('</a:t>
            </a:r>
            <a:r>
              <a:rPr lang="en-GB" sz="1300" dirty="0" err="1">
                <a:solidFill>
                  <a:schemeClr val="bg1">
                    <a:lumMod val="50000"/>
                  </a:schemeClr>
                </a:solidFill>
              </a:rPr>
              <a:t>test.db</a:t>
            </a:r>
            <a:r>
              <a:rPr lang="en-GB" sz="1300" dirty="0">
                <a:solidFill>
                  <a:schemeClr val="bg1">
                    <a:lumMod val="50000"/>
                  </a:schemeClr>
                </a:solidFill>
              </a:rPr>
              <a:t>') #connect to a local file </a:t>
            </a:r>
            <a:r>
              <a:rPr lang="en-GB" sz="1300" dirty="0" err="1">
                <a:solidFill>
                  <a:schemeClr val="bg1">
                    <a:lumMod val="50000"/>
                  </a:schemeClr>
                </a:solidFill>
              </a:rPr>
              <a:t>test.db</a:t>
            </a:r>
            <a:endParaRPr lang="en-GB" sz="1300" dirty="0">
              <a:solidFill>
                <a:schemeClr val="bg1">
                  <a:lumMod val="50000"/>
                </a:schemeClr>
              </a:solidFill>
            </a:endParaRPr>
          </a:p>
          <a:p>
            <a:pPr marL="0" indent="0">
              <a:buNone/>
            </a:pPr>
            <a:r>
              <a:rPr lang="en-GB" sz="1300" dirty="0">
                <a:solidFill>
                  <a:schemeClr val="bg1">
                    <a:lumMod val="50000"/>
                  </a:schemeClr>
                </a:solidFill>
              </a:rPr>
              <a:t>with con:</a:t>
            </a:r>
          </a:p>
          <a:p>
            <a:pPr marL="0" indent="0">
              <a:buNone/>
            </a:pPr>
            <a:r>
              <a:rPr lang="en-GB" sz="1300" dirty="0">
                <a:solidFill>
                  <a:schemeClr val="bg1">
                    <a:lumMod val="50000"/>
                  </a:schemeClr>
                </a:solidFill>
              </a:rPr>
              <a:t>    cur = </a:t>
            </a:r>
            <a:r>
              <a:rPr lang="en-GB" sz="1300" dirty="0" err="1">
                <a:solidFill>
                  <a:schemeClr val="bg1">
                    <a:lumMod val="50000"/>
                  </a:schemeClr>
                </a:solidFill>
              </a:rPr>
              <a:t>con.cursor</a:t>
            </a:r>
            <a:r>
              <a:rPr lang="en-GB" sz="1300" dirty="0">
                <a:solidFill>
                  <a:schemeClr val="bg1">
                    <a:lumMod val="50000"/>
                  </a:schemeClr>
                </a:solidFill>
              </a:rPr>
              <a:t>()	#”with con” opens a level of indentation</a:t>
            </a:r>
          </a:p>
          <a:p>
            <a:pPr marL="0" indent="0">
              <a:buNone/>
            </a:pPr>
            <a:r>
              <a:rPr lang="en-GB" sz="1300" dirty="0">
                <a:solidFill>
                  <a:schemeClr val="bg1">
                    <a:lumMod val="50000"/>
                  </a:schemeClr>
                </a:solidFill>
              </a:rPr>
              <a:t>#create a table for Cars</a:t>
            </a:r>
          </a:p>
          <a:p>
            <a:pPr marL="0" indent="0">
              <a:buNone/>
            </a:pPr>
            <a:r>
              <a:rPr lang="en-GB" sz="1300" dirty="0">
                <a:solidFill>
                  <a:schemeClr val="bg1">
                    <a:lumMod val="50000"/>
                  </a:schemeClr>
                </a:solidFill>
              </a:rPr>
              <a:t>    </a:t>
            </a:r>
            <a:r>
              <a:rPr lang="en-GB" sz="1300" dirty="0" err="1">
                <a:solidFill>
                  <a:schemeClr val="bg1">
                    <a:lumMod val="50000"/>
                  </a:schemeClr>
                </a:solidFill>
              </a:rPr>
              <a:t>cur.execute</a:t>
            </a:r>
            <a:r>
              <a:rPr lang="en-GB" sz="1300" dirty="0">
                <a:solidFill>
                  <a:schemeClr val="bg1">
                    <a:lumMod val="50000"/>
                  </a:schemeClr>
                </a:solidFill>
              </a:rPr>
              <a:t>("CREATE TABLE Cars(Id INT, Name TEXT, Price INT)")</a:t>
            </a:r>
          </a:p>
          <a:p>
            <a:pPr marL="0" indent="0">
              <a:buNone/>
            </a:pPr>
            <a:endParaRPr lang="en-GB" b="1" dirty="0">
              <a:solidFill>
                <a:schemeClr val="tx1"/>
              </a:solidFill>
            </a:endParaRPr>
          </a:p>
          <a:p>
            <a:pPr marL="0" indent="0">
              <a:buNone/>
            </a:pPr>
            <a:r>
              <a:rPr lang="en-GB" b="1" dirty="0">
                <a:solidFill>
                  <a:schemeClr val="tx1"/>
                </a:solidFill>
              </a:rPr>
              <a:t>To add a record for a car use the code</a:t>
            </a:r>
          </a:p>
          <a:p>
            <a:pPr marL="0" indent="0">
              <a:buNone/>
            </a:pPr>
            <a:r>
              <a:rPr lang="en-GB" dirty="0"/>
              <a:t>    </a:t>
            </a:r>
          </a:p>
          <a:p>
            <a:pPr marL="0" indent="0">
              <a:buNone/>
            </a:pPr>
            <a:r>
              <a:rPr lang="en-GB" sz="2800" dirty="0"/>
              <a:t>	</a:t>
            </a:r>
            <a:r>
              <a:rPr lang="en-GB" sz="2800" dirty="0" err="1"/>
              <a:t>cur.execute</a:t>
            </a:r>
            <a:r>
              <a:rPr lang="en-GB" sz="2800" dirty="0"/>
              <a:t>("INSERT INTO Cars VALUES(?,?,?)", (001,‘Tesla',15000)) </a:t>
            </a:r>
            <a:endParaRPr lang="en-GB" dirty="0"/>
          </a:p>
        </p:txBody>
      </p:sp>
      <p:sp>
        <p:nvSpPr>
          <p:cNvPr id="4" name="Callout: Line 3"/>
          <p:cNvSpPr/>
          <p:nvPr/>
        </p:nvSpPr>
        <p:spPr>
          <a:xfrm>
            <a:off x="8702936" y="2431228"/>
            <a:ext cx="2043953" cy="2119257"/>
          </a:xfrm>
          <a:prstGeom prst="borderCallout1">
            <a:avLst>
              <a:gd name="adj1" fmla="val 102506"/>
              <a:gd name="adj2" fmla="val -5443"/>
              <a:gd name="adj3" fmla="val 128237"/>
              <a:gd name="adj4" fmla="val -1897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Remember to indent the line of code</a:t>
            </a:r>
          </a:p>
        </p:txBody>
      </p:sp>
    </p:spTree>
    <p:extLst>
      <p:ext uri="{BB962C8B-B14F-4D97-AF65-F5344CB8AC3E}">
        <p14:creationId xmlns:p14="http://schemas.microsoft.com/office/powerpoint/2010/main" val="873245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Extracting the data from the Database</a:t>
            </a:r>
          </a:p>
        </p:txBody>
      </p:sp>
      <p:sp>
        <p:nvSpPr>
          <p:cNvPr id="3" name="Content Placeholder 2"/>
          <p:cNvSpPr>
            <a:spLocks noGrp="1"/>
          </p:cNvSpPr>
          <p:nvPr>
            <p:ph idx="1"/>
          </p:nvPr>
        </p:nvSpPr>
        <p:spPr>
          <a:xfrm>
            <a:off x="436098" y="1825625"/>
            <a:ext cx="10917702" cy="4351338"/>
          </a:xfrm>
        </p:spPr>
        <p:txBody>
          <a:bodyPr>
            <a:normAutofit fontScale="92500" lnSpcReduction="20000"/>
          </a:bodyPr>
          <a:lstStyle/>
          <a:p>
            <a:pPr marL="0" indent="0">
              <a:buNone/>
            </a:pPr>
            <a:r>
              <a:rPr lang="en-GB" sz="1900" dirty="0">
                <a:solidFill>
                  <a:schemeClr val="bg1">
                    <a:lumMod val="65000"/>
                  </a:schemeClr>
                </a:solidFill>
              </a:rPr>
              <a:t>#add in data</a:t>
            </a:r>
          </a:p>
          <a:p>
            <a:pPr marL="0" indent="0">
              <a:buNone/>
            </a:pPr>
            <a:r>
              <a:rPr lang="en-GB" sz="1900" dirty="0">
                <a:solidFill>
                  <a:schemeClr val="bg1">
                    <a:lumMod val="65000"/>
                  </a:schemeClr>
                </a:solidFill>
              </a:rPr>
              <a:t>    </a:t>
            </a:r>
            <a:r>
              <a:rPr lang="en-GB" sz="1900" dirty="0" err="1">
                <a:solidFill>
                  <a:schemeClr val="bg1">
                    <a:lumMod val="65000"/>
                  </a:schemeClr>
                </a:solidFill>
              </a:rPr>
              <a:t>cur.execute</a:t>
            </a:r>
            <a:r>
              <a:rPr lang="en-GB" sz="1900" dirty="0">
                <a:solidFill>
                  <a:schemeClr val="bg1">
                    <a:lumMod val="65000"/>
                  </a:schemeClr>
                </a:solidFill>
              </a:rPr>
              <a:t>("INSERT INTO Cars VALUES(?,?,?)", (</a:t>
            </a:r>
            <a:r>
              <a:rPr lang="en-GB" sz="1900" dirty="0" err="1">
                <a:solidFill>
                  <a:schemeClr val="bg1">
                    <a:lumMod val="65000"/>
                  </a:schemeClr>
                </a:solidFill>
              </a:rPr>
              <a:t>1,'Ford',15000</a:t>
            </a:r>
            <a:r>
              <a:rPr lang="en-GB" sz="1900" dirty="0">
                <a:solidFill>
                  <a:schemeClr val="bg1">
                    <a:lumMod val="65000"/>
                  </a:schemeClr>
                </a:solidFill>
              </a:rPr>
              <a:t>))</a:t>
            </a:r>
          </a:p>
          <a:p>
            <a:pPr marL="0" indent="0">
              <a:buNone/>
            </a:pPr>
            <a:endParaRPr lang="en-GB" dirty="0"/>
          </a:p>
          <a:p>
            <a:pPr marL="0" indent="0">
              <a:buNone/>
            </a:pPr>
            <a:r>
              <a:rPr lang="en-GB" dirty="0"/>
              <a:t>#read the entries now</a:t>
            </a:r>
          </a:p>
          <a:p>
            <a:pPr marL="0" indent="0">
              <a:buNone/>
            </a:pPr>
            <a:r>
              <a:rPr lang="en-GB" dirty="0"/>
              <a:t>    </a:t>
            </a:r>
            <a:r>
              <a:rPr lang="en-GB" sz="3000" dirty="0" err="1"/>
              <a:t>cur.execute</a:t>
            </a:r>
            <a:r>
              <a:rPr lang="en-GB" sz="3000" dirty="0"/>
              <a:t>("SELECT * FROM Cars")</a:t>
            </a:r>
            <a:endParaRPr lang="en-GB" dirty="0"/>
          </a:p>
          <a:p>
            <a:pPr marL="0" indent="0">
              <a:buNone/>
            </a:pPr>
            <a:endParaRPr lang="en-GB" dirty="0"/>
          </a:p>
          <a:p>
            <a:pPr marL="0" indent="0">
              <a:buNone/>
            </a:pPr>
            <a:r>
              <a:rPr lang="en-GB" dirty="0"/>
              <a:t>    </a:t>
            </a:r>
            <a:r>
              <a:rPr lang="en-GB" sz="3000" dirty="0">
                <a:solidFill>
                  <a:schemeClr val="tx1"/>
                </a:solidFill>
              </a:rPr>
              <a:t>rows = </a:t>
            </a:r>
            <a:r>
              <a:rPr lang="en-GB" sz="3000" dirty="0" err="1">
                <a:solidFill>
                  <a:schemeClr val="tx1"/>
                </a:solidFill>
              </a:rPr>
              <a:t>cur.fetchall</a:t>
            </a:r>
            <a:r>
              <a:rPr lang="en-GB" sz="3000" dirty="0">
                <a:solidFill>
                  <a:schemeClr val="tx1"/>
                </a:solidFill>
              </a:rPr>
              <a:t>() </a:t>
            </a:r>
            <a:r>
              <a:rPr lang="en-GB" sz="2200" i="1" dirty="0">
                <a:solidFill>
                  <a:srgbClr val="FF0000"/>
                </a:solidFill>
              </a:rPr>
              <a:t>#rows is s a list/multidimensional array</a:t>
            </a:r>
            <a:endParaRPr lang="en-GB" sz="3000" i="1" dirty="0">
              <a:solidFill>
                <a:srgbClr val="FF0000"/>
              </a:solidFill>
            </a:endParaRPr>
          </a:p>
          <a:p>
            <a:pPr marL="0" indent="0">
              <a:buNone/>
            </a:pPr>
            <a:endParaRPr lang="en-GB" dirty="0"/>
          </a:p>
          <a:p>
            <a:pPr marL="0" indent="0">
              <a:buNone/>
            </a:pPr>
            <a:r>
              <a:rPr lang="en-GB" dirty="0"/>
              <a:t>    </a:t>
            </a:r>
            <a:r>
              <a:rPr lang="en-GB" sz="2600" dirty="0"/>
              <a:t>for row in rows:</a:t>
            </a:r>
          </a:p>
          <a:p>
            <a:pPr marL="0" indent="0">
              <a:buNone/>
            </a:pPr>
            <a:r>
              <a:rPr lang="en-GB" sz="2600" dirty="0"/>
              <a:t>        print (row)</a:t>
            </a:r>
          </a:p>
          <a:p>
            <a:pPr marL="0" indent="0">
              <a:buNone/>
            </a:pPr>
            <a:endParaRPr lang="en-GB" dirty="0"/>
          </a:p>
        </p:txBody>
      </p:sp>
    </p:spTree>
    <p:extLst>
      <p:ext uri="{BB962C8B-B14F-4D97-AF65-F5344CB8AC3E}">
        <p14:creationId xmlns:p14="http://schemas.microsoft.com/office/powerpoint/2010/main" val="4262177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0517" y="440121"/>
            <a:ext cx="2079812" cy="5899444"/>
          </a:xfrm>
        </p:spPr>
        <p:txBody>
          <a:bodyPr>
            <a:normAutofit/>
          </a:bodyPr>
          <a:lstStyle/>
          <a:p>
            <a:r>
              <a:rPr lang="en-GB" dirty="0"/>
              <a:t>Final code</a:t>
            </a:r>
          </a:p>
        </p:txBody>
      </p:sp>
      <p:pic>
        <p:nvPicPr>
          <p:cNvPr id="4" name="Picture 3"/>
          <p:cNvPicPr>
            <a:picLocks noChangeAspect="1"/>
          </p:cNvPicPr>
          <p:nvPr/>
        </p:nvPicPr>
        <p:blipFill rotWithShape="1">
          <a:blip r:embed="rId2"/>
          <a:srcRect t="4453" r="52714" b="36471"/>
          <a:stretch/>
        </p:blipFill>
        <p:spPr>
          <a:xfrm>
            <a:off x="398031" y="440121"/>
            <a:ext cx="8778241" cy="589944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21110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 Five more records to the database</a:t>
            </a:r>
          </a:p>
        </p:txBody>
      </p:sp>
      <p:sp>
        <p:nvSpPr>
          <p:cNvPr id="3" name="Content Placeholder 2"/>
          <p:cNvSpPr>
            <a:spLocks noGrp="1"/>
          </p:cNvSpPr>
          <p:nvPr>
            <p:ph idx="1"/>
          </p:nvPr>
        </p:nvSpPr>
        <p:spPr>
          <a:xfrm>
            <a:off x="436098" y="1825625"/>
            <a:ext cx="10917702" cy="4351338"/>
          </a:xfrm>
        </p:spPr>
        <p:txBody>
          <a:bodyPr>
            <a:normAutofit/>
          </a:bodyPr>
          <a:lstStyle/>
          <a:p>
            <a:pPr marL="0" indent="0">
              <a:buNone/>
            </a:pPr>
            <a:r>
              <a:rPr lang="en-GB" sz="3200" dirty="0" err="1"/>
              <a:t>cur.execute</a:t>
            </a:r>
            <a:r>
              <a:rPr lang="en-GB" sz="3200" dirty="0"/>
              <a:t>("INSERT INTO Cars VALUES(?,?,?)", (</a:t>
            </a:r>
            <a:r>
              <a:rPr lang="en-GB" sz="3200" dirty="0" err="1">
                <a:solidFill>
                  <a:srgbClr val="FF0000"/>
                </a:solidFill>
              </a:rPr>
              <a:t>1,'Ford',15000</a:t>
            </a:r>
            <a:r>
              <a:rPr lang="en-GB" sz="3200" dirty="0"/>
              <a:t>))</a:t>
            </a:r>
          </a:p>
          <a:p>
            <a:pPr marL="0" indent="0">
              <a:buNone/>
            </a:pPr>
            <a:endParaRPr lang="en-GB" sz="1400" dirty="0"/>
          </a:p>
          <a:p>
            <a:pPr marL="0" indent="0">
              <a:buNone/>
            </a:pPr>
            <a:r>
              <a:rPr lang="en-GB" dirty="0"/>
              <a:t>(change the values in red and add five more records)</a:t>
            </a:r>
          </a:p>
          <a:p>
            <a:pPr marL="0" indent="0">
              <a:buNone/>
            </a:pPr>
            <a:endParaRPr lang="en-GB" sz="1050" dirty="0"/>
          </a:p>
          <a:p>
            <a:pPr marL="0" indent="0">
              <a:buNone/>
            </a:pPr>
            <a:r>
              <a:rPr lang="en-GB" sz="1800" dirty="0" err="1"/>
              <a:t>cur.execute</a:t>
            </a:r>
            <a:r>
              <a:rPr lang="en-GB" sz="1800" dirty="0"/>
              <a:t>("INSERT INTO Cars VALUES(?,?,?)", (</a:t>
            </a:r>
            <a:r>
              <a:rPr lang="en-GB" sz="1800" dirty="0" err="1">
                <a:solidFill>
                  <a:srgbClr val="FF0000"/>
                </a:solidFill>
              </a:rPr>
              <a:t>1,'Ford',15000</a:t>
            </a:r>
            <a:r>
              <a:rPr lang="en-GB" sz="1800" dirty="0"/>
              <a:t>))</a:t>
            </a:r>
          </a:p>
          <a:p>
            <a:pPr marL="0" indent="0">
              <a:buNone/>
            </a:pPr>
            <a:r>
              <a:rPr lang="en-GB" sz="1800" dirty="0" err="1"/>
              <a:t>cur.execute</a:t>
            </a:r>
            <a:r>
              <a:rPr lang="en-GB" sz="1800" dirty="0"/>
              <a:t>("INSERT INTO Cars VALUES(?,?,?)", (</a:t>
            </a:r>
            <a:r>
              <a:rPr lang="en-GB" sz="1800" dirty="0" err="1">
                <a:solidFill>
                  <a:srgbClr val="FF0000"/>
                </a:solidFill>
              </a:rPr>
              <a:t>1,'Ford',15000</a:t>
            </a:r>
            <a:r>
              <a:rPr lang="en-GB" sz="1800" dirty="0"/>
              <a:t>))</a:t>
            </a:r>
          </a:p>
          <a:p>
            <a:pPr marL="0" indent="0">
              <a:buNone/>
            </a:pPr>
            <a:r>
              <a:rPr lang="en-GB" sz="1800" dirty="0" err="1"/>
              <a:t>cur.execute</a:t>
            </a:r>
            <a:r>
              <a:rPr lang="en-GB" sz="1800" dirty="0"/>
              <a:t>("INSERT INTO Cars VALUES(?,?,?)", (</a:t>
            </a:r>
            <a:r>
              <a:rPr lang="en-GB" sz="1800" dirty="0" err="1">
                <a:solidFill>
                  <a:srgbClr val="FF0000"/>
                </a:solidFill>
              </a:rPr>
              <a:t>1,'Ford',15000</a:t>
            </a:r>
            <a:r>
              <a:rPr lang="en-GB" sz="1800" dirty="0"/>
              <a:t>))</a:t>
            </a:r>
          </a:p>
          <a:p>
            <a:pPr marL="0" indent="0">
              <a:buNone/>
            </a:pPr>
            <a:r>
              <a:rPr lang="en-GB" sz="1800" dirty="0" err="1"/>
              <a:t>cur.execute</a:t>
            </a:r>
            <a:r>
              <a:rPr lang="en-GB" sz="1800" dirty="0"/>
              <a:t>("INSERT INTO Cars VALUES(?,?,?)", (</a:t>
            </a:r>
            <a:r>
              <a:rPr lang="en-GB" sz="1800" dirty="0" err="1">
                <a:solidFill>
                  <a:srgbClr val="FF0000"/>
                </a:solidFill>
              </a:rPr>
              <a:t>1,'Ford',15000</a:t>
            </a:r>
            <a:r>
              <a:rPr lang="en-GB" sz="1800" dirty="0"/>
              <a:t>))</a:t>
            </a:r>
          </a:p>
          <a:p>
            <a:pPr marL="0" indent="0">
              <a:buNone/>
            </a:pPr>
            <a:r>
              <a:rPr lang="en-GB" sz="1800" dirty="0" err="1"/>
              <a:t>cur.execute</a:t>
            </a:r>
            <a:r>
              <a:rPr lang="en-GB" sz="1800" dirty="0"/>
              <a:t>("INSERT INTO Cars VALUES(?,?,?)", (</a:t>
            </a:r>
            <a:r>
              <a:rPr lang="en-GB" sz="1800" dirty="0" err="1">
                <a:solidFill>
                  <a:srgbClr val="FF0000"/>
                </a:solidFill>
              </a:rPr>
              <a:t>1,'Ford',15000</a:t>
            </a:r>
            <a:r>
              <a:rPr lang="en-GB" sz="1800" dirty="0"/>
              <a:t>))</a:t>
            </a:r>
          </a:p>
          <a:p>
            <a:pPr marL="0" indent="0">
              <a:buNone/>
            </a:pPr>
            <a:endParaRPr lang="en-GB" dirty="0"/>
          </a:p>
        </p:txBody>
      </p:sp>
    </p:spTree>
    <p:extLst>
      <p:ext uri="{BB962C8B-B14F-4D97-AF65-F5344CB8AC3E}">
        <p14:creationId xmlns:p14="http://schemas.microsoft.com/office/powerpoint/2010/main" val="1155468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Finding certain data / records</a:t>
            </a:r>
          </a:p>
        </p:txBody>
      </p:sp>
      <p:sp>
        <p:nvSpPr>
          <p:cNvPr id="3" name="Content Placeholder 2"/>
          <p:cNvSpPr>
            <a:spLocks noGrp="1"/>
          </p:cNvSpPr>
          <p:nvPr>
            <p:ph idx="1"/>
          </p:nvPr>
        </p:nvSpPr>
        <p:spPr>
          <a:xfrm>
            <a:off x="436098" y="1825625"/>
            <a:ext cx="10917702" cy="4351338"/>
          </a:xfrm>
        </p:spPr>
        <p:txBody>
          <a:bodyPr>
            <a:normAutofit lnSpcReduction="10000"/>
          </a:bodyPr>
          <a:lstStyle/>
          <a:p>
            <a:pPr marL="0" indent="0">
              <a:buNone/>
            </a:pPr>
            <a:r>
              <a:rPr lang="en-GB" dirty="0"/>
              <a:t>Displaying only certain columns:</a:t>
            </a:r>
          </a:p>
          <a:p>
            <a:pPr marL="0" indent="0">
              <a:buNone/>
            </a:pPr>
            <a:endParaRPr lang="en-GB" dirty="0"/>
          </a:p>
          <a:p>
            <a:pPr marL="0" indent="0">
              <a:buNone/>
            </a:pPr>
            <a:r>
              <a:rPr lang="en-GB" sz="2000" dirty="0">
                <a:latin typeface="Consolas" panose="020B0609020204030204" pitchFamily="49" charset="0"/>
              </a:rPr>
              <a:t>    </a:t>
            </a:r>
            <a:r>
              <a:rPr lang="en-GB" sz="2000" dirty="0" err="1">
                <a:latin typeface="Consolas" panose="020B0609020204030204" pitchFamily="49" charset="0"/>
              </a:rPr>
              <a:t>cur.execute</a:t>
            </a:r>
            <a:r>
              <a:rPr lang="en-GB" sz="2000" dirty="0">
                <a:latin typeface="Consolas" panose="020B0609020204030204" pitchFamily="49" charset="0"/>
              </a:rPr>
              <a:t>("SELECT </a:t>
            </a:r>
            <a:r>
              <a:rPr lang="en-GB" sz="2000" dirty="0" err="1">
                <a:latin typeface="Consolas" panose="020B0609020204030204" pitchFamily="49" charset="0"/>
              </a:rPr>
              <a:t>ID,Name</a:t>
            </a:r>
            <a:r>
              <a:rPr lang="en-GB" sz="2000" dirty="0">
                <a:latin typeface="Consolas" panose="020B0609020204030204" pitchFamily="49" charset="0"/>
              </a:rPr>
              <a:t> FROM Cars WHERE Price&gt;20000; ")</a:t>
            </a:r>
          </a:p>
          <a:p>
            <a:pPr marL="0" indent="0">
              <a:buNone/>
            </a:pPr>
            <a:endParaRPr lang="en-GB" sz="2000" dirty="0">
              <a:latin typeface="Consolas" panose="020B0609020204030204" pitchFamily="49" charset="0"/>
            </a:endParaRPr>
          </a:p>
          <a:p>
            <a:pPr marL="0" indent="0">
              <a:buNone/>
            </a:pPr>
            <a:r>
              <a:rPr lang="en-GB" sz="2000" dirty="0">
                <a:latin typeface="Consolas" panose="020B0609020204030204" pitchFamily="49" charset="0"/>
              </a:rPr>
              <a:t>    </a:t>
            </a:r>
            <a:r>
              <a:rPr lang="en-GB" sz="2000" dirty="0" err="1">
                <a:latin typeface="Consolas" panose="020B0609020204030204" pitchFamily="49" charset="0"/>
              </a:rPr>
              <a:t>rs</a:t>
            </a:r>
            <a:r>
              <a:rPr lang="en-GB" sz="2000" dirty="0">
                <a:latin typeface="Consolas" panose="020B0609020204030204" pitchFamily="49" charset="0"/>
              </a:rPr>
              <a:t>=</a:t>
            </a:r>
            <a:r>
              <a:rPr lang="en-GB" sz="2000" dirty="0" err="1">
                <a:latin typeface="Consolas" panose="020B0609020204030204" pitchFamily="49" charset="0"/>
              </a:rPr>
              <a:t>cur.fetchall</a:t>
            </a:r>
            <a:r>
              <a:rPr lang="en-GB" sz="2000" dirty="0">
                <a:latin typeface="Consolas" panose="020B0609020204030204" pitchFamily="49" charset="0"/>
              </a:rPr>
              <a:t>()</a:t>
            </a:r>
          </a:p>
          <a:p>
            <a:pPr marL="0" indent="0">
              <a:buNone/>
            </a:pPr>
            <a:endParaRPr lang="en-GB" sz="2000" dirty="0">
              <a:latin typeface="Consolas" panose="020B0609020204030204" pitchFamily="49" charset="0"/>
            </a:endParaRPr>
          </a:p>
          <a:p>
            <a:pPr marL="0" indent="0">
              <a:buNone/>
            </a:pPr>
            <a:r>
              <a:rPr lang="en-GB" sz="2000" dirty="0">
                <a:latin typeface="Consolas" panose="020B0609020204030204" pitchFamily="49" charset="0"/>
              </a:rPr>
              <a:t>    print("print only the ID and a Name for Cars that are more than £20000")</a:t>
            </a:r>
          </a:p>
          <a:p>
            <a:pPr marL="0" indent="0">
              <a:buNone/>
            </a:pPr>
            <a:r>
              <a:rPr lang="en-GB" sz="2000" dirty="0">
                <a:latin typeface="Consolas" panose="020B0609020204030204" pitchFamily="49" charset="0"/>
              </a:rPr>
              <a:t>   </a:t>
            </a:r>
          </a:p>
          <a:p>
            <a:pPr marL="0" indent="0">
              <a:buNone/>
            </a:pPr>
            <a:r>
              <a:rPr lang="en-GB" sz="2000" dirty="0">
                <a:latin typeface="Consolas" panose="020B0609020204030204" pitchFamily="49" charset="0"/>
              </a:rPr>
              <a:t>    for row in </a:t>
            </a:r>
            <a:r>
              <a:rPr lang="en-GB" sz="2000" dirty="0" err="1">
                <a:latin typeface="Consolas" panose="020B0609020204030204" pitchFamily="49" charset="0"/>
              </a:rPr>
              <a:t>rs</a:t>
            </a:r>
            <a:r>
              <a:rPr lang="en-GB" sz="2000" dirty="0">
                <a:latin typeface="Consolas" panose="020B0609020204030204" pitchFamily="49" charset="0"/>
              </a:rPr>
              <a:t>:</a:t>
            </a:r>
          </a:p>
          <a:p>
            <a:pPr marL="0" indent="0">
              <a:buNone/>
            </a:pPr>
            <a:r>
              <a:rPr lang="en-GB" sz="2000" dirty="0">
                <a:latin typeface="Consolas" panose="020B0609020204030204" pitchFamily="49" charset="0"/>
              </a:rPr>
              <a:t>        print(row)</a:t>
            </a:r>
          </a:p>
          <a:p>
            <a:pPr marL="0" indent="0">
              <a:buNone/>
            </a:pPr>
            <a:endParaRPr lang="en-GB" dirty="0"/>
          </a:p>
        </p:txBody>
      </p:sp>
    </p:spTree>
    <p:extLst>
      <p:ext uri="{BB962C8B-B14F-4D97-AF65-F5344CB8AC3E}">
        <p14:creationId xmlns:p14="http://schemas.microsoft.com/office/powerpoint/2010/main" val="379578957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155</TotalTime>
  <Words>511</Words>
  <Application>Microsoft Office PowerPoint</Application>
  <PresentationFormat>Widescreen</PresentationFormat>
  <Paragraphs>84</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Consolas</vt:lpstr>
      <vt:lpstr>Gill Sans MT</vt:lpstr>
      <vt:lpstr>Parcel</vt:lpstr>
      <vt:lpstr>SQL</vt:lpstr>
      <vt:lpstr>Interfacing with a Database</vt:lpstr>
      <vt:lpstr>Creating a New Table</vt:lpstr>
      <vt:lpstr>Deleting the Table</vt:lpstr>
      <vt:lpstr>Adding Data into the Table</vt:lpstr>
      <vt:lpstr>Extracting the data from the Database</vt:lpstr>
      <vt:lpstr>Final code</vt:lpstr>
      <vt:lpstr>Add Five more records to the database</vt:lpstr>
      <vt:lpstr>Finding certain data / records</vt:lpstr>
      <vt:lpstr>Now 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Explanation of what it is How to do it in Python using material in booklet Other ideas where you could use it </dc:title>
  <dc:creator>Dan Aldred</dc:creator>
  <cp:lastModifiedBy>Dan Aldred</cp:lastModifiedBy>
  <cp:revision>25</cp:revision>
  <dcterms:created xsi:type="dcterms:W3CDTF">2017-02-13T19:03:01Z</dcterms:created>
  <dcterms:modified xsi:type="dcterms:W3CDTF">2017-06-11T08:42:33Z</dcterms:modified>
</cp:coreProperties>
</file>