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Lst>
  <p:sldIdLst>
    <p:sldId id="293" r:id="rId4"/>
    <p:sldId id="294"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29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redig Cattanach-Chell" initials="CC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CCFDB"/>
    <a:srgbClr val="8E74A0"/>
    <a:srgbClr val="ECE5EF"/>
    <a:srgbClr val="DFD3E5"/>
    <a:srgbClr val="D1C3D9"/>
    <a:srgbClr val="7EC246"/>
    <a:srgbClr val="5C9330"/>
    <a:srgbClr val="3CB668"/>
    <a:srgbClr val="2A7F49"/>
    <a:srgbClr val="369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094" y="-8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hyperlink" Target="http://www.ocr.org.uk/computerscience"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021288"/>
            <a:ext cx="925252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Content Placeholder 2" descr="GCSE (9-1) Computer Science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88"/>
            <a:ext cx="9180513" cy="6884988"/>
          </a:xfrm>
          <a:prstGeom prst="rect">
            <a:avLst/>
          </a:prstGeom>
        </p:spPr>
      </p:pic>
      <p:sp>
        <p:nvSpPr>
          <p:cNvPr id="2" name="Title 1"/>
          <p:cNvSpPr>
            <a:spLocks noGrp="1"/>
          </p:cNvSpPr>
          <p:nvPr>
            <p:ph type="ctrTitle"/>
          </p:nvPr>
        </p:nvSpPr>
        <p:spPr>
          <a:xfrm>
            <a:off x="323528" y="2564904"/>
            <a:ext cx="3312368" cy="1470025"/>
          </a:xfrm>
        </p:spPr>
        <p:txBody>
          <a:bodyPr>
            <a:normAutofit/>
          </a:bodyPr>
          <a:lstStyle>
            <a:lvl1pPr algn="l">
              <a:defRPr sz="2000" b="1">
                <a:solidFill>
                  <a:schemeClr val="bg1"/>
                </a:solidFill>
              </a:defRPr>
            </a:lvl1pPr>
          </a:lstStyle>
          <a:p>
            <a:r>
              <a:rPr lang="en-US" dirty="0" smtClean="0"/>
              <a:t>Click to edit Master title style</a:t>
            </a:r>
            <a:endParaRPr lang="en-GB" dirty="0"/>
          </a:p>
        </p:txBody>
      </p:sp>
      <p:sp>
        <p:nvSpPr>
          <p:cNvPr id="14" name="TextBox 13">
            <a:hlinkClick r:id="rId3"/>
          </p:cNvPr>
          <p:cNvSpPr txBox="1"/>
          <p:nvPr userDrawn="1"/>
        </p:nvSpPr>
        <p:spPr>
          <a:xfrm>
            <a:off x="395536" y="5013176"/>
            <a:ext cx="2232248" cy="369332"/>
          </a:xfrm>
          <a:prstGeom prst="rect">
            <a:avLst/>
          </a:prstGeom>
          <a:noFill/>
        </p:spPr>
        <p:txBody>
          <a:bodyPr wrap="square" rtlCol="0">
            <a:spAutoFit/>
          </a:bodyPr>
          <a:lstStyle/>
          <a:p>
            <a:r>
              <a:rPr lang="en-GB" dirty="0" smtClean="0"/>
              <a:t>    </a:t>
            </a:r>
            <a:endParaRPr lang="en-GB" dirty="0"/>
          </a:p>
        </p:txBody>
      </p:sp>
    </p:spTree>
    <p:extLst>
      <p:ext uri="{BB962C8B-B14F-4D97-AF65-F5344CB8AC3E}">
        <p14:creationId xmlns:p14="http://schemas.microsoft.com/office/powerpoint/2010/main" val="1922639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97445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27503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3807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917777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4276AC-4418-4156-944D-CCC8F5C7C5E5}" type="datetimeFigureOut">
              <a:rPr lang="en-GB" smtClean="0"/>
              <a:t>27/05/2016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78274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4276AC-4418-4156-944D-CCC8F5C7C5E5}" type="datetimeFigureOut">
              <a:rPr lang="en-GB" smtClean="0"/>
              <a:t>27/05/2016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82949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276AC-4418-4156-944D-CCC8F5C7C5E5}" type="datetimeFigureOut">
              <a:rPr lang="en-GB" smtClean="0"/>
              <a:t>27/05/2016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6659528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55802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778098"/>
          </a:xfrm>
          <a:solidFill>
            <a:srgbClr val="7CCFDB"/>
          </a:solidFill>
        </p:spPr>
        <p:txBody>
          <a:bodyPr/>
          <a:lstStyle>
            <a:lvl1pPr marL="444500" indent="0" algn="l" defTabSz="444500">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600"/>
            </a:lvl1pPr>
            <a:lvl2pPr marL="742950" indent="-285750">
              <a:buFont typeface="Arial" panose="020B0604020202020204" pitchFamily="34" charset="0"/>
              <a:buChar char="•"/>
              <a:defRPr sz="2400"/>
            </a:lvl2pPr>
            <a:lvl3pPr>
              <a:defRPr sz="22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276AC-4418-4156-944D-CCC8F5C7C5E5}"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42728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233812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4276AC-4418-4156-944D-CCC8F5C7C5E5}"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20C22D-384E-4D13-BEA7-4A9EF786DD0B}" type="slidenum">
              <a:rPr lang="en-GB" smtClean="0"/>
              <a:t>‹#›</a:t>
            </a:fld>
            <a:endParaRPr lang="en-GB"/>
          </a:p>
        </p:txBody>
      </p:sp>
    </p:spTree>
    <p:extLst>
      <p:ext uri="{BB962C8B-B14F-4D97-AF65-F5344CB8AC3E}">
        <p14:creationId xmlns:p14="http://schemas.microsoft.com/office/powerpoint/2010/main" val="387137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0104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867954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97360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344095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7F2B91-7EF0-4524-848B-0DDCB062F8EB}" type="datetimeFigureOut">
              <a:rPr lang="en-GB" smtClean="0"/>
              <a:t>27/05/2016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774825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7F2B91-7EF0-4524-848B-0DDCB062F8EB}" type="datetimeFigureOut">
              <a:rPr lang="en-GB" smtClean="0"/>
              <a:t>27/05/2016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888893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F2B91-7EF0-4524-848B-0DDCB062F8EB}" type="datetimeFigureOut">
              <a:rPr lang="en-GB" smtClean="0"/>
              <a:t>27/05/2016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64218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a:solidFill>
            <a:srgbClr val="7CCFDB"/>
          </a:solidFill>
        </p:spPr>
        <p:txBody>
          <a:bodyPr anchor="t"/>
          <a:lstStyle>
            <a:lvl1pPr algn="r">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2" y="2906713"/>
            <a:ext cx="8421687" cy="1500187"/>
          </a:xfrm>
        </p:spPr>
        <p:txBody>
          <a:bodyPr anchor="b"/>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2737197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F2B91-7EF0-4524-848B-0DDCB062F8EB}" type="datetimeFigureOut">
              <a:rPr lang="en-GB" smtClean="0"/>
              <a:t>27/05/2016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1403301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499913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7F2B91-7EF0-4524-848B-0DDCB062F8EB}" type="datetimeFigureOut">
              <a:rPr lang="en-GB" smtClean="0"/>
              <a:t>27/05/2016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071F6-682F-47A3-ACEB-7B8FCB939DCF}" type="slidenum">
              <a:rPr lang="en-GB" smtClean="0"/>
              <a:t>‹#›</a:t>
            </a:fld>
            <a:endParaRPr lang="en-GB"/>
          </a:p>
        </p:txBody>
      </p:sp>
    </p:spTree>
    <p:extLst>
      <p:ext uri="{BB962C8B-B14F-4D97-AF65-F5344CB8AC3E}">
        <p14:creationId xmlns:p14="http://schemas.microsoft.com/office/powerpoint/2010/main" val="313934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0" y="404664"/>
            <a:ext cx="9144000" cy="778098"/>
          </a:xfrm>
          <a:solidFill>
            <a:srgbClr val="7CCFDB"/>
          </a:solidFill>
        </p:spPr>
        <p:txBody>
          <a:bodyPr/>
          <a:lstStyle>
            <a:lvl1pPr marL="444500" indent="0" algn="l" defTabSz="360363">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10"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450879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
        <p:nvSpPr>
          <p:cNvPr id="6" name="Title 1"/>
          <p:cNvSpPr>
            <a:spLocks noGrp="1"/>
          </p:cNvSpPr>
          <p:nvPr>
            <p:ph type="title"/>
          </p:nvPr>
        </p:nvSpPr>
        <p:spPr>
          <a:xfrm>
            <a:off x="0" y="274638"/>
            <a:ext cx="9144000" cy="778098"/>
          </a:xfrm>
          <a:solidFill>
            <a:srgbClr val="7CCFDB"/>
          </a:solidFill>
        </p:spPr>
        <p:txBody>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27166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27/05/2016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21288"/>
            <a:ext cx="9144000" cy="82926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8388424" y="652534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7CCF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276AC-4418-4156-944D-CCC8F5C7C5E5}" type="datetimeFigureOut">
              <a:rPr lang="en-GB" smtClean="0"/>
              <a:t>27/05/2016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0C22D-384E-4D13-BEA7-4A9EF786DD0B}" type="slidenum">
              <a:rPr lang="en-GB" smtClean="0"/>
              <a:t>‹#›</a:t>
            </a:fld>
            <a:endParaRPr lang="en-GB"/>
          </a:p>
        </p:txBody>
      </p:sp>
    </p:spTree>
    <p:extLst>
      <p:ext uri="{BB962C8B-B14F-4D97-AF65-F5344CB8AC3E}">
        <p14:creationId xmlns:p14="http://schemas.microsoft.com/office/powerpoint/2010/main" val="32871303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F2B91-7EF0-4524-848B-0DDCB062F8EB}" type="datetimeFigureOut">
              <a:rPr lang="en-GB" smtClean="0"/>
              <a:t>27/05/2016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071F6-682F-47A3-ACEB-7B8FCB939DCF}" type="slidenum">
              <a:rPr lang="en-GB" smtClean="0"/>
              <a:t>‹#›</a:t>
            </a:fld>
            <a:endParaRPr lang="en-GB"/>
          </a:p>
        </p:txBody>
      </p:sp>
    </p:spTree>
    <p:extLst>
      <p:ext uri="{BB962C8B-B14F-4D97-AF65-F5344CB8AC3E}">
        <p14:creationId xmlns:p14="http://schemas.microsoft.com/office/powerpoint/2010/main" val="70809742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feature=player_embedded&amp;v=1OukpDfsuX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resources.feedback@ocr.org.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Unit 2.5 Translators and Facilities of Languages – Lesson 1</a:t>
            </a:r>
            <a:endParaRPr lang="en-GB" dirty="0"/>
          </a:p>
        </p:txBody>
      </p:sp>
    </p:spTree>
    <p:extLst>
      <p:ext uri="{BB962C8B-B14F-4D97-AF65-F5344CB8AC3E}">
        <p14:creationId xmlns:p14="http://schemas.microsoft.com/office/powerpoint/2010/main" val="3891465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baseline="30000" dirty="0"/>
              <a:t>nd</a:t>
            </a:r>
            <a:r>
              <a:rPr lang="en-GB" dirty="0"/>
              <a:t> Generation</a:t>
            </a:r>
          </a:p>
        </p:txBody>
      </p:sp>
      <p:sp>
        <p:nvSpPr>
          <p:cNvPr id="3" name="Content Placeholder 2"/>
          <p:cNvSpPr>
            <a:spLocks noGrp="1"/>
          </p:cNvSpPr>
          <p:nvPr>
            <p:ph idx="1"/>
          </p:nvPr>
        </p:nvSpPr>
        <p:spPr/>
        <p:txBody>
          <a:bodyPr/>
          <a:lstStyle/>
          <a:p>
            <a:r>
              <a:rPr lang="en-GB" dirty="0"/>
              <a:t>Needs to be translated into Machine Code for the computer to be able to execute it</a:t>
            </a:r>
          </a:p>
          <a:p>
            <a:r>
              <a:rPr lang="en-GB" dirty="0"/>
              <a:t>Uses an Assembler</a:t>
            </a:r>
          </a:p>
          <a:p>
            <a:r>
              <a:rPr lang="en-GB" dirty="0"/>
              <a:t>Assembler – Assembles Assembly Language</a:t>
            </a:r>
          </a:p>
          <a:p>
            <a:endParaRPr lang="en-GB" dirty="0"/>
          </a:p>
        </p:txBody>
      </p:sp>
    </p:spTree>
    <p:extLst>
      <p:ext uri="{BB962C8B-B14F-4D97-AF65-F5344CB8AC3E}">
        <p14:creationId xmlns:p14="http://schemas.microsoft.com/office/powerpoint/2010/main" val="3084970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baseline="30000" dirty="0"/>
              <a:t>nd</a:t>
            </a:r>
            <a:r>
              <a:rPr lang="en-GB" dirty="0"/>
              <a:t> Generation</a:t>
            </a:r>
          </a:p>
        </p:txBody>
      </p:sp>
      <p:sp>
        <p:nvSpPr>
          <p:cNvPr id="3" name="Content Placeholder 2"/>
          <p:cNvSpPr>
            <a:spLocks noGrp="1"/>
          </p:cNvSpPr>
          <p:nvPr>
            <p:ph idx="1"/>
          </p:nvPr>
        </p:nvSpPr>
        <p:spPr/>
        <p:txBody>
          <a:bodyPr/>
          <a:lstStyle/>
          <a:p>
            <a:r>
              <a:rPr lang="en-GB" sz="2800" dirty="0"/>
              <a:t>Despite 2</a:t>
            </a:r>
            <a:r>
              <a:rPr lang="en-GB" sz="2800" baseline="30000" dirty="0"/>
              <a:t>nd</a:t>
            </a:r>
            <a:r>
              <a:rPr lang="en-GB" sz="2800" dirty="0"/>
              <a:t> Generation being difficult to Debug it still has its uses</a:t>
            </a:r>
          </a:p>
          <a:p>
            <a:pPr lvl="1">
              <a:buFont typeface="Arial" panose="020B0604020202020204" pitchFamily="34" charset="0"/>
              <a:buChar char="–"/>
            </a:pPr>
            <a:r>
              <a:rPr lang="en-GB" b="1" dirty="0"/>
              <a:t>Debug </a:t>
            </a:r>
            <a:r>
              <a:rPr lang="en-GB" dirty="0"/>
              <a:t>means to go through the code to search for where/why an error has occurred</a:t>
            </a:r>
          </a:p>
          <a:p>
            <a:r>
              <a:rPr lang="en-GB" sz="2800" dirty="0"/>
              <a:t>It is most commonly used to program Device Drivers</a:t>
            </a:r>
          </a:p>
          <a:p>
            <a:pPr lvl="1">
              <a:buFont typeface="Arial" panose="020B0604020202020204" pitchFamily="34" charset="0"/>
              <a:buChar char="–"/>
            </a:pPr>
            <a:r>
              <a:rPr lang="en-GB" b="1" dirty="0"/>
              <a:t>Device Drivers </a:t>
            </a:r>
            <a:r>
              <a:rPr lang="en-GB" dirty="0"/>
              <a:t>are loaded into memory by the Operating System and used to control the operation of a Hardware Device e.g. Graphics Card Drivers, Printer Drivers.</a:t>
            </a:r>
          </a:p>
          <a:p>
            <a:endParaRPr lang="en-GB" dirty="0"/>
          </a:p>
        </p:txBody>
      </p:sp>
    </p:spTree>
    <p:extLst>
      <p:ext uri="{BB962C8B-B14F-4D97-AF65-F5344CB8AC3E}">
        <p14:creationId xmlns:p14="http://schemas.microsoft.com/office/powerpoint/2010/main" val="1427935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baseline="30000" dirty="0"/>
              <a:t>rd</a:t>
            </a:r>
            <a:r>
              <a:rPr lang="en-GB" dirty="0"/>
              <a:t> Generation</a:t>
            </a:r>
          </a:p>
        </p:txBody>
      </p:sp>
      <p:sp>
        <p:nvSpPr>
          <p:cNvPr id="3" name="Content Placeholder 2"/>
          <p:cNvSpPr>
            <a:spLocks noGrp="1"/>
          </p:cNvSpPr>
          <p:nvPr>
            <p:ph idx="1"/>
          </p:nvPr>
        </p:nvSpPr>
        <p:spPr/>
        <p:txBody>
          <a:bodyPr/>
          <a:lstStyle/>
          <a:p>
            <a:r>
              <a:rPr lang="en-GB" dirty="0"/>
              <a:t>Easier to understand (programmer)</a:t>
            </a:r>
          </a:p>
          <a:p>
            <a:r>
              <a:rPr lang="en-GB" dirty="0"/>
              <a:t>Easier to find errors, easier to de-bug</a:t>
            </a:r>
          </a:p>
          <a:p>
            <a:r>
              <a:rPr lang="en-GB" dirty="0"/>
              <a:t>Uses English-Like Keywords</a:t>
            </a:r>
          </a:p>
          <a:p>
            <a:r>
              <a:rPr lang="en-GB" dirty="0"/>
              <a:t>One instruction translates into many machine code instructions</a:t>
            </a:r>
          </a:p>
          <a:p>
            <a:r>
              <a:rPr lang="en-GB" dirty="0" err="1"/>
              <a:t>E.g.’s</a:t>
            </a:r>
            <a:r>
              <a:rPr lang="en-GB" dirty="0"/>
              <a:t> Java, Basic, Pascal, C+</a:t>
            </a:r>
          </a:p>
          <a:p>
            <a:pPr marL="0" indent="0">
              <a:buNone/>
            </a:pPr>
            <a:endParaRPr lang="en-GB" dirty="0"/>
          </a:p>
        </p:txBody>
      </p:sp>
    </p:spTree>
    <p:extLst>
      <p:ext uri="{BB962C8B-B14F-4D97-AF65-F5344CB8AC3E}">
        <p14:creationId xmlns:p14="http://schemas.microsoft.com/office/powerpoint/2010/main" val="149213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baseline="30000" dirty="0"/>
              <a:t>rd</a:t>
            </a:r>
            <a:r>
              <a:rPr lang="en-GB" dirty="0"/>
              <a:t> Generation</a:t>
            </a:r>
          </a:p>
        </p:txBody>
      </p:sp>
      <p:sp>
        <p:nvSpPr>
          <p:cNvPr id="3" name="Content Placeholder 2"/>
          <p:cNvSpPr>
            <a:spLocks noGrp="1"/>
          </p:cNvSpPr>
          <p:nvPr>
            <p:ph idx="1"/>
          </p:nvPr>
        </p:nvSpPr>
        <p:spPr/>
        <p:txBody>
          <a:bodyPr/>
          <a:lstStyle/>
          <a:p>
            <a:r>
              <a:rPr lang="en-GB" dirty="0"/>
              <a:t>Translated using:</a:t>
            </a:r>
          </a:p>
          <a:p>
            <a:pPr lvl="1">
              <a:buFont typeface="Arial" panose="020B0604020202020204" pitchFamily="34" charset="0"/>
              <a:buChar char="–"/>
            </a:pPr>
            <a:r>
              <a:rPr lang="en-GB" dirty="0"/>
              <a:t>Compiler</a:t>
            </a:r>
          </a:p>
          <a:p>
            <a:pPr lvl="1">
              <a:buFont typeface="Arial" panose="020B0604020202020204" pitchFamily="34" charset="0"/>
              <a:buChar char="–"/>
            </a:pPr>
            <a:r>
              <a:rPr lang="en-GB" dirty="0"/>
              <a:t>Interpreter</a:t>
            </a:r>
          </a:p>
        </p:txBody>
      </p:sp>
    </p:spTree>
    <p:extLst>
      <p:ext uri="{BB962C8B-B14F-4D97-AF65-F5344CB8AC3E}">
        <p14:creationId xmlns:p14="http://schemas.microsoft.com/office/powerpoint/2010/main" val="757407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a:t>
            </a:r>
            <a:r>
              <a:rPr lang="en-GB" baseline="30000" dirty="0"/>
              <a:t>th</a:t>
            </a:r>
            <a:r>
              <a:rPr lang="en-GB" dirty="0"/>
              <a:t> Generation</a:t>
            </a:r>
          </a:p>
        </p:txBody>
      </p:sp>
      <p:sp>
        <p:nvSpPr>
          <p:cNvPr id="3" name="Content Placeholder 2"/>
          <p:cNvSpPr>
            <a:spLocks noGrp="1"/>
          </p:cNvSpPr>
          <p:nvPr>
            <p:ph idx="1"/>
          </p:nvPr>
        </p:nvSpPr>
        <p:spPr/>
        <p:txBody>
          <a:bodyPr/>
          <a:lstStyle/>
          <a:p>
            <a:r>
              <a:rPr lang="en-GB" dirty="0"/>
              <a:t>Known as a Declarative Language</a:t>
            </a:r>
          </a:p>
          <a:p>
            <a:r>
              <a:rPr lang="en-GB" dirty="0"/>
              <a:t>Facts and Rules are stated</a:t>
            </a:r>
          </a:p>
          <a:p>
            <a:r>
              <a:rPr lang="en-GB" dirty="0"/>
              <a:t>Describes what computation should be performed and not how to perform it</a:t>
            </a:r>
          </a:p>
          <a:p>
            <a:r>
              <a:rPr lang="en-GB" dirty="0"/>
              <a:t>Examples include:</a:t>
            </a:r>
          </a:p>
          <a:p>
            <a:pPr lvl="1">
              <a:buFont typeface="Arial" panose="020B0604020202020204" pitchFamily="34" charset="0"/>
              <a:buChar char="–"/>
            </a:pPr>
            <a:r>
              <a:rPr lang="en-GB" dirty="0"/>
              <a:t>SQL</a:t>
            </a:r>
          </a:p>
          <a:p>
            <a:pPr lvl="1">
              <a:buFont typeface="Arial" panose="020B0604020202020204" pitchFamily="34" charset="0"/>
              <a:buChar char="–"/>
            </a:pPr>
            <a:r>
              <a:rPr lang="en-GB" dirty="0"/>
              <a:t>Expert Systems</a:t>
            </a:r>
          </a:p>
          <a:p>
            <a:pPr lvl="1">
              <a:buFont typeface="Arial" panose="020B0604020202020204" pitchFamily="34" charset="0"/>
              <a:buChar char="–"/>
            </a:pPr>
            <a:r>
              <a:rPr lang="en-GB" dirty="0"/>
              <a:t>Artificial </a:t>
            </a:r>
            <a:r>
              <a:rPr lang="en-GB" dirty="0" smtClean="0"/>
              <a:t>Intelligence</a:t>
            </a:r>
            <a:endParaRPr lang="en-GB" dirty="0"/>
          </a:p>
        </p:txBody>
      </p:sp>
    </p:spTree>
    <p:extLst>
      <p:ext uri="{BB962C8B-B14F-4D97-AF65-F5344CB8AC3E}">
        <p14:creationId xmlns:p14="http://schemas.microsoft.com/office/powerpoint/2010/main" val="3650506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a:t>
            </a:r>
            <a:r>
              <a:rPr lang="en-GB" dirty="0" smtClean="0"/>
              <a:t>3 – Identify the generation</a:t>
            </a:r>
            <a:endParaRPr lang="en-GB" dirty="0"/>
          </a:p>
        </p:txBody>
      </p:sp>
      <p:sp>
        <p:nvSpPr>
          <p:cNvPr id="3" name="Content Placeholder 2"/>
          <p:cNvSpPr>
            <a:spLocks noGrp="1"/>
          </p:cNvSpPr>
          <p:nvPr>
            <p:ph idx="1"/>
          </p:nvPr>
        </p:nvSpPr>
        <p:spPr>
          <a:xfrm>
            <a:off x="457200" y="1600201"/>
            <a:ext cx="4258816" cy="1756791"/>
          </a:xfrm>
        </p:spPr>
        <p:txBody>
          <a:bodyPr/>
          <a:lstStyle/>
          <a:p>
            <a:pPr marL="0" indent="0">
              <a:buNone/>
            </a:pPr>
            <a:r>
              <a:rPr lang="en-GB" sz="1800" dirty="0"/>
              <a:t>Dim Num1, Num2, Tot as Integer</a:t>
            </a:r>
          </a:p>
          <a:p>
            <a:pPr marL="0" indent="0">
              <a:buNone/>
            </a:pPr>
            <a:r>
              <a:rPr lang="en-GB" sz="1800" dirty="0"/>
              <a:t>Num1 = </a:t>
            </a:r>
            <a:r>
              <a:rPr lang="en-GB" sz="1800" dirty="0" err="1"/>
              <a:t>Console.Readline</a:t>
            </a:r>
            <a:r>
              <a:rPr lang="en-GB" sz="1800" dirty="0"/>
              <a:t>()</a:t>
            </a:r>
          </a:p>
          <a:p>
            <a:pPr marL="0" indent="0">
              <a:buNone/>
            </a:pPr>
            <a:r>
              <a:rPr lang="en-GB" sz="1800" dirty="0"/>
              <a:t>Num2 = </a:t>
            </a:r>
            <a:r>
              <a:rPr lang="en-GB" sz="1800" dirty="0" err="1"/>
              <a:t>Console.Readline</a:t>
            </a:r>
            <a:r>
              <a:rPr lang="en-GB" sz="1800" dirty="0"/>
              <a:t>()</a:t>
            </a:r>
          </a:p>
          <a:p>
            <a:pPr marL="0" indent="0">
              <a:buNone/>
            </a:pPr>
            <a:r>
              <a:rPr lang="en-GB" sz="1800" dirty="0"/>
              <a:t>Tot = Num1 + Num2</a:t>
            </a:r>
          </a:p>
          <a:p>
            <a:pPr marL="0" indent="0">
              <a:buNone/>
            </a:pPr>
            <a:r>
              <a:rPr lang="en-GB" sz="1800" dirty="0" err="1"/>
              <a:t>Console.Writelein</a:t>
            </a:r>
            <a:r>
              <a:rPr lang="en-GB" sz="1800" dirty="0"/>
              <a:t>(“Total is: “ &amp; Tot)</a:t>
            </a:r>
          </a:p>
          <a:p>
            <a:endParaRPr lang="en-GB" dirty="0"/>
          </a:p>
        </p:txBody>
      </p:sp>
      <p:sp>
        <p:nvSpPr>
          <p:cNvPr id="5" name="Content Placeholder 2"/>
          <p:cNvSpPr txBox="1">
            <a:spLocks/>
          </p:cNvSpPr>
          <p:nvPr/>
        </p:nvSpPr>
        <p:spPr>
          <a:xfrm>
            <a:off x="457200" y="3429000"/>
            <a:ext cx="3888432" cy="11087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t>01010101010100101010100101010101010011111001000100001010100101</a:t>
            </a:r>
          </a:p>
          <a:p>
            <a:pPr marL="0" indent="0">
              <a:buNone/>
            </a:pPr>
            <a:endParaRPr lang="en-GB" dirty="0"/>
          </a:p>
        </p:txBody>
      </p:sp>
      <p:sp>
        <p:nvSpPr>
          <p:cNvPr id="4" name="Rectangle 3"/>
          <p:cNvSpPr/>
          <p:nvPr/>
        </p:nvSpPr>
        <p:spPr>
          <a:xfrm>
            <a:off x="457200" y="4653136"/>
            <a:ext cx="4572000" cy="1323439"/>
          </a:xfrm>
          <a:prstGeom prst="rect">
            <a:avLst/>
          </a:prstGeom>
        </p:spPr>
        <p:txBody>
          <a:bodyPr>
            <a:spAutoFit/>
          </a:bodyPr>
          <a:lstStyle/>
          <a:p>
            <a:r>
              <a:rPr lang="en-GB" sz="2000" dirty="0">
                <a:latin typeface="Arial" panose="020B0604020202020204" pitchFamily="34" charset="0"/>
                <a:cs typeface="Arial" panose="020B0604020202020204" pitchFamily="34" charset="0"/>
              </a:rPr>
              <a:t>LOAD r1, c</a:t>
            </a:r>
          </a:p>
          <a:p>
            <a:r>
              <a:rPr lang="en-GB" sz="2000" dirty="0">
                <a:latin typeface="Arial" panose="020B0604020202020204" pitchFamily="34" charset="0"/>
                <a:cs typeface="Arial" panose="020B0604020202020204" pitchFamily="34" charset="0"/>
              </a:rPr>
              <a:t>LOAD r2, d</a:t>
            </a:r>
          </a:p>
          <a:p>
            <a:r>
              <a:rPr lang="en-GB" sz="2000" dirty="0">
                <a:latin typeface="Arial" panose="020B0604020202020204" pitchFamily="34" charset="0"/>
                <a:cs typeface="Arial" panose="020B0604020202020204" pitchFamily="34" charset="0"/>
              </a:rPr>
              <a:t>ADD r1, r2</a:t>
            </a:r>
          </a:p>
          <a:p>
            <a:r>
              <a:rPr lang="en-GB" sz="2000" dirty="0">
                <a:latin typeface="Arial" panose="020B0604020202020204" pitchFamily="34" charset="0"/>
                <a:cs typeface="Arial" panose="020B0604020202020204" pitchFamily="34" charset="0"/>
              </a:rPr>
              <a:t>DIV r1, #2</a:t>
            </a:r>
          </a:p>
        </p:txBody>
      </p:sp>
      <p:sp>
        <p:nvSpPr>
          <p:cNvPr id="6" name="Rectangle 5"/>
          <p:cNvSpPr/>
          <p:nvPr/>
        </p:nvSpPr>
        <p:spPr>
          <a:xfrm>
            <a:off x="5148064" y="2293930"/>
            <a:ext cx="3359224"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High Level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Generation)</a:t>
            </a:r>
          </a:p>
        </p:txBody>
      </p:sp>
      <p:sp>
        <p:nvSpPr>
          <p:cNvPr id="8" name="Rectangle 7"/>
          <p:cNvSpPr/>
          <p:nvPr/>
        </p:nvSpPr>
        <p:spPr>
          <a:xfrm>
            <a:off x="5148064" y="3798693"/>
            <a:ext cx="3359224"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Low Level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Generation)</a:t>
            </a:r>
          </a:p>
        </p:txBody>
      </p:sp>
      <p:sp>
        <p:nvSpPr>
          <p:cNvPr id="9" name="Rectangle 8"/>
          <p:cNvSpPr/>
          <p:nvPr/>
        </p:nvSpPr>
        <p:spPr>
          <a:xfrm>
            <a:off x="5148064" y="4991690"/>
            <a:ext cx="3528392"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Low Level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Generation – Machine Code)</a:t>
            </a:r>
          </a:p>
        </p:txBody>
      </p:sp>
    </p:spTree>
    <p:extLst>
      <p:ext uri="{BB962C8B-B14F-4D97-AF65-F5344CB8AC3E}">
        <p14:creationId xmlns:p14="http://schemas.microsoft.com/office/powerpoint/2010/main" val="1259910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3 - Answer</a:t>
            </a:r>
          </a:p>
        </p:txBody>
      </p:sp>
      <p:sp>
        <p:nvSpPr>
          <p:cNvPr id="4" name="TextBox 3"/>
          <p:cNvSpPr txBox="1"/>
          <p:nvPr/>
        </p:nvSpPr>
        <p:spPr>
          <a:xfrm>
            <a:off x="251520" y="1426046"/>
            <a:ext cx="3744416" cy="1754326"/>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Dim Num1, Num2, Tot as Integer</a:t>
            </a:r>
          </a:p>
          <a:p>
            <a:r>
              <a:rPr lang="en-GB" dirty="0" smtClean="0">
                <a:latin typeface="Arial" panose="020B0604020202020204" pitchFamily="34" charset="0"/>
                <a:cs typeface="Arial" panose="020B0604020202020204" pitchFamily="34" charset="0"/>
              </a:rPr>
              <a:t>Num1 = </a:t>
            </a:r>
            <a:r>
              <a:rPr lang="en-GB" dirty="0" err="1" smtClean="0">
                <a:latin typeface="Arial" panose="020B0604020202020204" pitchFamily="34" charset="0"/>
                <a:cs typeface="Arial" panose="020B0604020202020204" pitchFamily="34" charset="0"/>
              </a:rPr>
              <a:t>Console.Readline</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Num2 = </a:t>
            </a:r>
            <a:r>
              <a:rPr lang="en-GB" dirty="0" err="1" smtClean="0">
                <a:latin typeface="Arial" panose="020B0604020202020204" pitchFamily="34" charset="0"/>
                <a:cs typeface="Arial" panose="020B0604020202020204" pitchFamily="34" charset="0"/>
              </a:rPr>
              <a:t>Console.Readline</a:t>
            </a:r>
            <a:r>
              <a:rPr lang="en-GB" dirty="0" smtClean="0">
                <a:latin typeface="Arial" panose="020B0604020202020204" pitchFamily="34" charset="0"/>
                <a:cs typeface="Arial" panose="020B0604020202020204" pitchFamily="34" charset="0"/>
              </a:rPr>
              <a:t>()</a:t>
            </a:r>
          </a:p>
          <a:p>
            <a:r>
              <a:rPr lang="en-GB" dirty="0" smtClean="0">
                <a:latin typeface="Arial" panose="020B0604020202020204" pitchFamily="34" charset="0"/>
                <a:cs typeface="Arial" panose="020B0604020202020204" pitchFamily="34" charset="0"/>
              </a:rPr>
              <a:t>Tot = Num1 + Num2</a:t>
            </a:r>
          </a:p>
          <a:p>
            <a:r>
              <a:rPr lang="en-GB" dirty="0" err="1" smtClean="0">
                <a:latin typeface="Arial" panose="020B0604020202020204" pitchFamily="34" charset="0"/>
                <a:cs typeface="Arial" panose="020B0604020202020204" pitchFamily="34" charset="0"/>
              </a:rPr>
              <a:t>Console.Writelein</a:t>
            </a:r>
            <a:r>
              <a:rPr lang="en-GB" dirty="0" smtClean="0">
                <a:latin typeface="Arial" panose="020B0604020202020204" pitchFamily="34" charset="0"/>
                <a:cs typeface="Arial" panose="020B0604020202020204" pitchFamily="34" charset="0"/>
              </a:rPr>
              <a:t>(“Total is: “ &amp; Tot)</a:t>
            </a:r>
          </a:p>
          <a:p>
            <a:endParaRPr lang="en-GB" dirty="0"/>
          </a:p>
        </p:txBody>
      </p:sp>
      <p:sp>
        <p:nvSpPr>
          <p:cNvPr id="5" name="TextBox 4"/>
          <p:cNvSpPr txBox="1"/>
          <p:nvPr/>
        </p:nvSpPr>
        <p:spPr>
          <a:xfrm>
            <a:off x="251520" y="3197548"/>
            <a:ext cx="3240360" cy="923330"/>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01010101010100101010100101010101010011111001000100001010100101</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251520" y="4509120"/>
            <a:ext cx="3240360" cy="1200329"/>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LOAD r1, c</a:t>
            </a:r>
          </a:p>
          <a:p>
            <a:r>
              <a:rPr lang="en-GB" dirty="0" smtClean="0">
                <a:latin typeface="Arial" panose="020B0604020202020204" pitchFamily="34" charset="0"/>
                <a:cs typeface="Arial" panose="020B0604020202020204" pitchFamily="34" charset="0"/>
              </a:rPr>
              <a:t>LOAD r2, d</a:t>
            </a:r>
          </a:p>
          <a:p>
            <a:r>
              <a:rPr lang="en-GB" dirty="0" smtClean="0">
                <a:latin typeface="Arial" panose="020B0604020202020204" pitchFamily="34" charset="0"/>
                <a:cs typeface="Arial" panose="020B0604020202020204" pitchFamily="34" charset="0"/>
              </a:rPr>
              <a:t>ADD r1, r2</a:t>
            </a:r>
          </a:p>
          <a:p>
            <a:r>
              <a:rPr lang="en-GB" dirty="0" smtClean="0">
                <a:latin typeface="Arial" panose="020B0604020202020204" pitchFamily="34" charset="0"/>
                <a:cs typeface="Arial" panose="020B0604020202020204" pitchFamily="34" charset="0"/>
              </a:rPr>
              <a:t>DIV r1, #2</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5148064" y="2101133"/>
            <a:ext cx="3359224"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High Level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Generation)</a:t>
            </a:r>
          </a:p>
        </p:txBody>
      </p:sp>
      <p:sp>
        <p:nvSpPr>
          <p:cNvPr id="8" name="Rectangle 7"/>
          <p:cNvSpPr/>
          <p:nvPr/>
        </p:nvSpPr>
        <p:spPr>
          <a:xfrm>
            <a:off x="5148064" y="3605896"/>
            <a:ext cx="3359224"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Low Level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Generation)</a:t>
            </a:r>
          </a:p>
        </p:txBody>
      </p:sp>
      <p:sp>
        <p:nvSpPr>
          <p:cNvPr id="9" name="Rectangle 8"/>
          <p:cNvSpPr/>
          <p:nvPr/>
        </p:nvSpPr>
        <p:spPr>
          <a:xfrm>
            <a:off x="5148064" y="4798893"/>
            <a:ext cx="3528392"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Low Level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Generation – Machine Code)</a:t>
            </a:r>
          </a:p>
        </p:txBody>
      </p:sp>
      <p:cxnSp>
        <p:nvCxnSpPr>
          <p:cNvPr id="12" name="Straight Arrow Connector 11"/>
          <p:cNvCxnSpPr>
            <a:stCxn id="5" idx="3"/>
            <a:endCxn id="9" idx="1"/>
          </p:cNvCxnSpPr>
          <p:nvPr/>
        </p:nvCxnSpPr>
        <p:spPr>
          <a:xfrm>
            <a:off x="3491880" y="3659213"/>
            <a:ext cx="1656184" cy="1462846"/>
          </a:xfrm>
          <a:prstGeom prst="straightConnector1">
            <a:avLst/>
          </a:prstGeom>
          <a:ln w="28575">
            <a:solidFill>
              <a:srgbClr val="7CCFDB"/>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763688" y="3861048"/>
            <a:ext cx="3384376" cy="1248236"/>
          </a:xfrm>
          <a:prstGeom prst="straightConnector1">
            <a:avLst/>
          </a:prstGeom>
          <a:ln w="28575">
            <a:solidFill>
              <a:srgbClr val="7CCFD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1"/>
          </p:cNvCxnSpPr>
          <p:nvPr/>
        </p:nvCxnSpPr>
        <p:spPr>
          <a:xfrm>
            <a:off x="3525602" y="2017218"/>
            <a:ext cx="1622462" cy="268581"/>
          </a:xfrm>
          <a:prstGeom prst="straightConnector1">
            <a:avLst/>
          </a:prstGeom>
          <a:ln w="28575">
            <a:solidFill>
              <a:srgbClr val="7CCFD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25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a:t>
            </a:r>
            <a:r>
              <a:rPr lang="en-GB" dirty="0" smtClean="0"/>
              <a:t>4 </a:t>
            </a:r>
            <a:endParaRPr lang="en-GB" dirty="0"/>
          </a:p>
        </p:txBody>
      </p:sp>
      <p:sp>
        <p:nvSpPr>
          <p:cNvPr id="7" name="Content Placeholder 2"/>
          <p:cNvSpPr>
            <a:spLocks noGrp="1"/>
          </p:cNvSpPr>
          <p:nvPr>
            <p:ph idx="1"/>
          </p:nvPr>
        </p:nvSpPr>
        <p:spPr>
          <a:xfrm>
            <a:off x="457200" y="1600201"/>
            <a:ext cx="8229600" cy="1324743"/>
          </a:xfrm>
        </p:spPr>
        <p:txBody>
          <a:bodyPr/>
          <a:lstStyle/>
          <a:p>
            <a:pPr marL="0" indent="0">
              <a:buNone/>
            </a:pPr>
            <a:r>
              <a:rPr lang="en-GB" dirty="0"/>
              <a:t>Produce Graphics organiser to identify the differences between the different Generations of Programming Languages using the following method:</a:t>
            </a:r>
          </a:p>
        </p:txBody>
      </p:sp>
      <p:pic>
        <p:nvPicPr>
          <p:cNvPr id="8" name="Picture 7" descr="Graphics organiser"/>
          <p:cNvPicPr>
            <a:picLocks noChangeAspect="1"/>
          </p:cNvPicPr>
          <p:nvPr/>
        </p:nvPicPr>
        <p:blipFill>
          <a:blip r:embed="rId2"/>
          <a:stretch>
            <a:fillRect/>
          </a:stretch>
        </p:blipFill>
        <p:spPr>
          <a:xfrm>
            <a:off x="2683448" y="2925280"/>
            <a:ext cx="3287301" cy="3024000"/>
          </a:xfrm>
          <a:prstGeom prst="rect">
            <a:avLst/>
          </a:prstGeom>
        </p:spPr>
      </p:pic>
    </p:spTree>
    <p:extLst>
      <p:ext uri="{BB962C8B-B14F-4D97-AF65-F5344CB8AC3E}">
        <p14:creationId xmlns:p14="http://schemas.microsoft.com/office/powerpoint/2010/main" val="226895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s organiser"/>
          <p:cNvPicPr>
            <a:picLocks noChangeAspect="1"/>
          </p:cNvPicPr>
          <p:nvPr/>
        </p:nvPicPr>
        <p:blipFill>
          <a:blip r:embed="rId2"/>
          <a:stretch>
            <a:fillRect/>
          </a:stretch>
        </p:blipFill>
        <p:spPr>
          <a:xfrm>
            <a:off x="2051721" y="1124744"/>
            <a:ext cx="5112568" cy="4772508"/>
          </a:xfrm>
          <a:prstGeom prst="rect">
            <a:avLst/>
          </a:prstGeom>
        </p:spPr>
      </p:pic>
      <p:sp>
        <p:nvSpPr>
          <p:cNvPr id="2" name="Title 1"/>
          <p:cNvSpPr>
            <a:spLocks noGrp="1"/>
          </p:cNvSpPr>
          <p:nvPr>
            <p:ph type="title"/>
          </p:nvPr>
        </p:nvSpPr>
        <p:spPr/>
        <p:txBody>
          <a:bodyPr/>
          <a:lstStyle/>
          <a:p>
            <a:r>
              <a:rPr lang="en-GB" dirty="0"/>
              <a:t>Activity </a:t>
            </a:r>
            <a:r>
              <a:rPr lang="en-GB" dirty="0" smtClean="0"/>
              <a:t>4 </a:t>
            </a:r>
            <a:r>
              <a:rPr lang="en-GB" dirty="0"/>
              <a:t>- Answer</a:t>
            </a:r>
          </a:p>
        </p:txBody>
      </p:sp>
      <p:sp>
        <p:nvSpPr>
          <p:cNvPr id="4" name="TextBox 3"/>
          <p:cNvSpPr txBox="1"/>
          <p:nvPr/>
        </p:nvSpPr>
        <p:spPr>
          <a:xfrm>
            <a:off x="4139952" y="3284984"/>
            <a:ext cx="50405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1st</a:t>
            </a:r>
            <a:endParaRPr lang="en-GB" dirty="0">
              <a:latin typeface="Arial" panose="020B0604020202020204" pitchFamily="34" charset="0"/>
              <a:cs typeface="Arial" panose="020B0604020202020204" pitchFamily="34" charset="0"/>
            </a:endParaRPr>
          </a:p>
        </p:txBody>
      </p:sp>
      <p:sp>
        <p:nvSpPr>
          <p:cNvPr id="5" name="TextBox 4"/>
          <p:cNvSpPr txBox="1"/>
          <p:nvPr/>
        </p:nvSpPr>
        <p:spPr>
          <a:xfrm>
            <a:off x="4788024" y="3284984"/>
            <a:ext cx="60335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2nd</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4463988" y="3892120"/>
            <a:ext cx="61206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3rd</a:t>
            </a:r>
            <a:endParaRPr lang="en-GB" dirty="0">
              <a:latin typeface="Arial" panose="020B0604020202020204" pitchFamily="34" charset="0"/>
              <a:cs typeface="Arial" panose="020B0604020202020204" pitchFamily="34" charset="0"/>
            </a:endParaRPr>
          </a:p>
        </p:txBody>
      </p:sp>
      <p:sp>
        <p:nvSpPr>
          <p:cNvPr id="7" name="TextBox 6"/>
          <p:cNvSpPr txBox="1"/>
          <p:nvPr/>
        </p:nvSpPr>
        <p:spPr>
          <a:xfrm rot="18091113">
            <a:off x="3227977" y="2814933"/>
            <a:ext cx="1152128" cy="584775"/>
          </a:xfrm>
          <a:prstGeom prst="rect">
            <a:avLst/>
          </a:prstGeom>
          <a:noFill/>
        </p:spPr>
        <p:txBody>
          <a:bodyPr wrap="square" rtlCol="0">
            <a:spAutoFit/>
          </a:bodyPr>
          <a:lstStyle/>
          <a:p>
            <a:r>
              <a:rPr lang="en-GB" sz="1600" dirty="0" smtClean="0"/>
              <a:t>No </a:t>
            </a:r>
            <a:r>
              <a:rPr lang="en-GB" sz="1600" dirty="0" smtClean="0">
                <a:latin typeface="Arial" panose="020B0604020202020204" pitchFamily="34" charset="0"/>
                <a:cs typeface="Arial" panose="020B0604020202020204" pitchFamily="34" charset="0"/>
              </a:rPr>
              <a:t>Translator</a:t>
            </a:r>
            <a:endParaRPr lang="en-GB" sz="1600" dirty="0">
              <a:latin typeface="Arial" panose="020B0604020202020204" pitchFamily="34" charset="0"/>
              <a:cs typeface="Arial" panose="020B0604020202020204" pitchFamily="34" charset="0"/>
            </a:endParaRPr>
          </a:p>
        </p:txBody>
      </p:sp>
      <p:sp>
        <p:nvSpPr>
          <p:cNvPr id="8" name="TextBox 7"/>
          <p:cNvSpPr txBox="1"/>
          <p:nvPr/>
        </p:nvSpPr>
        <p:spPr>
          <a:xfrm rot="1587716">
            <a:off x="4844955" y="2707469"/>
            <a:ext cx="1152128" cy="33855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Assembler</a:t>
            </a:r>
            <a:endParaRPr lang="en-GB" sz="1600" dirty="0">
              <a:latin typeface="Arial" panose="020B0604020202020204" pitchFamily="34" charset="0"/>
              <a:cs typeface="Arial" panose="020B0604020202020204" pitchFamily="34" charset="0"/>
            </a:endParaRPr>
          </a:p>
        </p:txBody>
      </p:sp>
      <p:sp>
        <p:nvSpPr>
          <p:cNvPr id="9" name="TextBox 8"/>
          <p:cNvSpPr txBox="1"/>
          <p:nvPr/>
        </p:nvSpPr>
        <p:spPr>
          <a:xfrm>
            <a:off x="4328682" y="4428058"/>
            <a:ext cx="1152128" cy="58477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Compiler / Interpreter</a:t>
            </a:r>
            <a:endParaRPr lang="en-GB" sz="1600" dirty="0">
              <a:latin typeface="Arial" panose="020B0604020202020204" pitchFamily="34" charset="0"/>
              <a:cs typeface="Arial" panose="020B0604020202020204" pitchFamily="34" charset="0"/>
            </a:endParaRPr>
          </a:p>
        </p:txBody>
      </p:sp>
      <p:sp>
        <p:nvSpPr>
          <p:cNvPr id="10" name="TextBox 9"/>
          <p:cNvSpPr txBox="1"/>
          <p:nvPr/>
        </p:nvSpPr>
        <p:spPr>
          <a:xfrm>
            <a:off x="179512" y="1270339"/>
            <a:ext cx="2160240"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Machine code:</a:t>
            </a:r>
          </a:p>
          <a:p>
            <a:r>
              <a:rPr lang="en-GB" sz="1600" dirty="0" smtClean="0">
                <a:latin typeface="Arial" panose="020B0604020202020204" pitchFamily="34" charset="0"/>
                <a:cs typeface="Arial" panose="020B0604020202020204" pitchFamily="34" charset="0"/>
              </a:rPr>
              <a:t>Directly Executable by CPU</a:t>
            </a:r>
          </a:p>
          <a:p>
            <a:r>
              <a:rPr lang="en-GB" sz="1600" dirty="0" smtClean="0">
                <a:latin typeface="Arial" panose="020B0604020202020204" pitchFamily="34" charset="0"/>
                <a:cs typeface="Arial" panose="020B0604020202020204" pitchFamily="34" charset="0"/>
              </a:rPr>
              <a:t>Doesn’t need a translator</a:t>
            </a:r>
          </a:p>
          <a:p>
            <a:r>
              <a:rPr lang="en-GB" sz="1600" dirty="0" smtClean="0">
                <a:latin typeface="Arial" panose="020B0604020202020204" pitchFamily="34" charset="0"/>
                <a:cs typeface="Arial" panose="020B0604020202020204" pitchFamily="34" charset="0"/>
              </a:rPr>
              <a:t>0’s and 1’s</a:t>
            </a:r>
          </a:p>
          <a:p>
            <a:r>
              <a:rPr lang="en-GB" sz="1600" dirty="0" smtClean="0">
                <a:latin typeface="Arial" panose="020B0604020202020204" pitchFamily="34" charset="0"/>
                <a:cs typeface="Arial" panose="020B0604020202020204" pitchFamily="34" charset="0"/>
              </a:rPr>
              <a:t>Difficult to program in, Hard to understand, Hard to De-Bug</a:t>
            </a:r>
            <a:endParaRPr lang="en-GB" sz="1600" dirty="0">
              <a:latin typeface="Arial" panose="020B0604020202020204" pitchFamily="34" charset="0"/>
              <a:cs typeface="Arial" panose="020B0604020202020204" pitchFamily="34" charset="0"/>
            </a:endParaRPr>
          </a:p>
        </p:txBody>
      </p:sp>
      <p:cxnSp>
        <p:nvCxnSpPr>
          <p:cNvPr id="11" name="Straight Arrow Connector 10"/>
          <p:cNvCxnSpPr/>
          <p:nvPr/>
        </p:nvCxnSpPr>
        <p:spPr>
          <a:xfrm>
            <a:off x="1835696" y="1916832"/>
            <a:ext cx="1224136" cy="792088"/>
          </a:xfrm>
          <a:prstGeom prst="straightConnector1">
            <a:avLst/>
          </a:prstGeom>
          <a:ln w="28575">
            <a:solidFill>
              <a:srgbClr val="7CCFDB"/>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4288" y="1192684"/>
            <a:ext cx="1797661"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Low Level</a:t>
            </a:r>
          </a:p>
          <a:p>
            <a:r>
              <a:rPr lang="en-GB" sz="1600" dirty="0" smtClean="0">
                <a:latin typeface="Arial" panose="020B0604020202020204" pitchFamily="34" charset="0"/>
                <a:cs typeface="Arial" panose="020B0604020202020204" pitchFamily="34" charset="0"/>
              </a:rPr>
              <a:t>Needs translating into Machine Code</a:t>
            </a:r>
          </a:p>
          <a:p>
            <a:r>
              <a:rPr lang="en-GB" sz="1600" dirty="0" smtClean="0">
                <a:latin typeface="Arial" panose="020B0604020202020204" pitchFamily="34" charset="0"/>
                <a:cs typeface="Arial" panose="020B0604020202020204" pitchFamily="34" charset="0"/>
              </a:rPr>
              <a:t>1-1 relationship between Assembly Instruction and Machine Code</a:t>
            </a:r>
            <a:endParaRPr lang="en-GB" sz="1600" dirty="0">
              <a:latin typeface="Arial" panose="020B0604020202020204" pitchFamily="34" charset="0"/>
              <a:cs typeface="Arial" panose="020B0604020202020204" pitchFamily="34" charset="0"/>
            </a:endParaRPr>
          </a:p>
        </p:txBody>
      </p:sp>
      <p:sp>
        <p:nvSpPr>
          <p:cNvPr id="13" name="TextBox 12"/>
          <p:cNvSpPr txBox="1"/>
          <p:nvPr/>
        </p:nvSpPr>
        <p:spPr>
          <a:xfrm>
            <a:off x="7164288" y="3712964"/>
            <a:ext cx="1872207" cy="230832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High Level</a:t>
            </a:r>
          </a:p>
          <a:p>
            <a:r>
              <a:rPr lang="en-GB" sz="1600" dirty="0" smtClean="0">
                <a:latin typeface="Arial" panose="020B0604020202020204" pitchFamily="34" charset="0"/>
                <a:cs typeface="Arial" panose="020B0604020202020204" pitchFamily="34" charset="0"/>
              </a:rPr>
              <a:t>Easier for programmer to understand, </a:t>
            </a:r>
          </a:p>
          <a:p>
            <a:r>
              <a:rPr lang="en-GB" sz="1600" dirty="0" smtClean="0">
                <a:latin typeface="Arial" panose="020B0604020202020204" pitchFamily="34" charset="0"/>
                <a:cs typeface="Arial" panose="020B0604020202020204" pitchFamily="34" charset="0"/>
              </a:rPr>
              <a:t>de-bug and write</a:t>
            </a:r>
          </a:p>
          <a:p>
            <a:r>
              <a:rPr lang="en-GB" sz="1600" dirty="0" smtClean="0">
                <a:latin typeface="Arial" panose="020B0604020202020204" pitchFamily="34" charset="0"/>
                <a:cs typeface="Arial" panose="020B0604020202020204" pitchFamily="34" charset="0"/>
              </a:rPr>
              <a:t>1-Many relationship</a:t>
            </a:r>
          </a:p>
          <a:p>
            <a:r>
              <a:rPr lang="en-GB" sz="1600" dirty="0" smtClean="0">
                <a:latin typeface="Arial" panose="020B0604020202020204" pitchFamily="34" charset="0"/>
                <a:cs typeface="Arial" panose="020B0604020202020204" pitchFamily="34" charset="0"/>
              </a:rPr>
              <a:t>Use’s English like Key words</a:t>
            </a:r>
            <a:endParaRPr lang="en-GB" sz="16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H="1">
            <a:off x="6320947" y="1638687"/>
            <a:ext cx="720080" cy="768354"/>
          </a:xfrm>
          <a:prstGeom prst="straightConnector1">
            <a:avLst/>
          </a:prstGeom>
          <a:ln w="28575">
            <a:solidFill>
              <a:srgbClr val="7CCFD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06425" y="5451362"/>
            <a:ext cx="1957863" cy="0"/>
          </a:xfrm>
          <a:prstGeom prst="straightConnector1">
            <a:avLst/>
          </a:prstGeom>
          <a:ln w="28575">
            <a:solidFill>
              <a:srgbClr val="7CCFD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888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a:xfrm>
            <a:off x="457200" y="1600201"/>
            <a:ext cx="8229600" cy="4349079"/>
          </a:xfrm>
        </p:spPr>
        <p:txBody>
          <a:bodyPr>
            <a:normAutofit lnSpcReduction="10000"/>
          </a:bodyPr>
          <a:lstStyle/>
          <a:p>
            <a:pPr marL="0" indent="0">
              <a:buNone/>
            </a:pPr>
            <a:r>
              <a:rPr lang="en-GB" sz="3600" b="1" dirty="0" smtClean="0">
                <a:effectLst>
                  <a:outerShdw blurRad="38100" dist="38100" dir="2700000" algn="tl">
                    <a:srgbClr val="000000">
                      <a:alpha val="43137"/>
                    </a:srgbClr>
                  </a:outerShdw>
                </a:effectLst>
              </a:rPr>
              <a:t>Programming Parliament</a:t>
            </a:r>
            <a:endParaRPr lang="en-GB" sz="3600" b="1" dirty="0">
              <a:effectLst>
                <a:outerShdw blurRad="38100" dist="38100" dir="2700000" algn="tl">
                  <a:srgbClr val="000000">
                    <a:alpha val="43137"/>
                  </a:srgbClr>
                </a:outerShdw>
              </a:effectLst>
            </a:endParaRPr>
          </a:p>
          <a:p>
            <a:pPr marL="0" indent="0">
              <a:buNone/>
            </a:pPr>
            <a:endParaRPr lang="en-GB" dirty="0"/>
          </a:p>
          <a:p>
            <a:r>
              <a:rPr lang="en-GB" dirty="0" smtClean="0"/>
              <a:t>Split class into groups</a:t>
            </a:r>
          </a:p>
          <a:p>
            <a:r>
              <a:rPr lang="en-GB" dirty="0" smtClean="0"/>
              <a:t>Each group is given a generation of programming language (1</a:t>
            </a:r>
            <a:r>
              <a:rPr lang="en-GB" baseline="30000" dirty="0" smtClean="0"/>
              <a:t>st</a:t>
            </a:r>
            <a:r>
              <a:rPr lang="en-GB" dirty="0" smtClean="0"/>
              <a:t>, 2</a:t>
            </a:r>
            <a:r>
              <a:rPr lang="en-GB" baseline="30000" dirty="0" smtClean="0"/>
              <a:t>nd</a:t>
            </a:r>
            <a:r>
              <a:rPr lang="en-GB" dirty="0" smtClean="0"/>
              <a:t> or 3</a:t>
            </a:r>
            <a:r>
              <a:rPr lang="en-GB" baseline="30000" dirty="0" smtClean="0"/>
              <a:t>rd</a:t>
            </a:r>
            <a:r>
              <a:rPr lang="en-GB" dirty="0" smtClean="0"/>
              <a:t>)</a:t>
            </a:r>
          </a:p>
          <a:p>
            <a:r>
              <a:rPr lang="en-GB" dirty="0" smtClean="0"/>
              <a:t>They have 10 minutes to prepare an argument as to why their generation is best</a:t>
            </a:r>
          </a:p>
          <a:p>
            <a:endParaRPr lang="en-GB" dirty="0" smtClean="0"/>
          </a:p>
          <a:p>
            <a:r>
              <a:rPr lang="en-GB" dirty="0" smtClean="0"/>
              <a:t>Students then vote on which argument ‘won’ at the end of the debate</a:t>
            </a:r>
            <a:endParaRPr lang="en-GB" dirty="0"/>
          </a:p>
        </p:txBody>
      </p:sp>
    </p:spTree>
    <p:extLst>
      <p:ext uri="{BB962C8B-B14F-4D97-AF65-F5344CB8AC3E}">
        <p14:creationId xmlns:p14="http://schemas.microsoft.com/office/powerpoint/2010/main" val="185109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CCFDB"/>
          </a:solidFill>
        </p:spPr>
        <p:txBody>
          <a:bodyPr/>
          <a:lstStyle/>
          <a:p>
            <a:r>
              <a:rPr lang="en-GB" dirty="0"/>
              <a:t>Contextual Video</a:t>
            </a:r>
          </a:p>
        </p:txBody>
      </p:sp>
      <p:sp>
        <p:nvSpPr>
          <p:cNvPr id="4" name="Rectangle 3"/>
          <p:cNvSpPr/>
          <p:nvPr/>
        </p:nvSpPr>
        <p:spPr>
          <a:xfrm>
            <a:off x="539552" y="5085184"/>
            <a:ext cx="8496944" cy="892552"/>
          </a:xfrm>
          <a:prstGeom prst="rect">
            <a:avLst/>
          </a:prstGeom>
        </p:spPr>
        <p:txBody>
          <a:bodyPr wrap="square">
            <a:spAutoFit/>
          </a:bodyPr>
          <a:lstStyle/>
          <a:p>
            <a:r>
              <a:rPr lang="en-GB" sz="2600" dirty="0">
                <a:latin typeface="Arial" panose="020B0604020202020204" pitchFamily="34" charset="0"/>
                <a:hlinkClick r:id="rId2"/>
              </a:rPr>
              <a:t>https://www.youtube.com/watch?feature=player_embedded&amp;v=1OukpDfsuXE</a:t>
            </a:r>
            <a:endParaRPr lang="en-GB" sz="2600" dirty="0">
              <a:latin typeface="Arial" panose="020B0604020202020204" pitchFamily="34" charset="0"/>
            </a:endParaRPr>
          </a:p>
        </p:txBody>
      </p:sp>
      <p:pic>
        <p:nvPicPr>
          <p:cNvPr id="8" name="Content Placeholder 7" descr="contextual video">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5506" y="1484784"/>
            <a:ext cx="6092988" cy="3484984"/>
          </a:xfrm>
        </p:spPr>
      </p:pic>
    </p:spTree>
    <p:extLst>
      <p:ext uri="{BB962C8B-B14F-4D97-AF65-F5344CB8AC3E}">
        <p14:creationId xmlns:p14="http://schemas.microsoft.com/office/powerpoint/2010/main" val="119746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27585" y="4581127"/>
            <a:ext cx="7536954" cy="1224137"/>
          </a:xfrm>
          <a:prstGeom prst="roundRect">
            <a:avLst/>
          </a:prstGeom>
          <a:solidFill>
            <a:schemeClr val="tx1">
              <a:alpha val="20000"/>
            </a:schemeClr>
          </a:solidFill>
          <a:ln>
            <a:noFill/>
          </a:ln>
        </p:spPr>
        <p:style>
          <a:lnRef idx="2">
            <a:schemeClr val="accent5"/>
          </a:lnRef>
          <a:fillRef idx="1">
            <a:schemeClr val="lt1"/>
          </a:fillRef>
          <a:effectRef idx="0">
            <a:schemeClr val="accent5"/>
          </a:effectRef>
          <a:fontRef idx="minor">
            <a:schemeClr val="dk1"/>
          </a:fontRef>
        </p:style>
        <p:txBody>
          <a:bodyPr anchor="ctr"/>
          <a:lstStyle/>
          <a:p>
            <a:r>
              <a:rPr lang="en-GB" sz="800" b="1" dirty="0">
                <a:latin typeface="Arial" panose="020B0604020202020204" pitchFamily="34" charset="0"/>
                <a:cs typeface="Arial" panose="020B0604020202020204" pitchFamily="34" charset="0"/>
              </a:rPr>
              <a:t>OCR Resources</a:t>
            </a:r>
            <a:r>
              <a:rPr lang="en-GB" sz="800" dirty="0">
                <a:latin typeface="Arial" panose="020B0604020202020204" pitchFamily="34" charset="0"/>
                <a:cs typeface="Arial" panose="020B0604020202020204" pitchFamily="34" charset="0"/>
              </a:rPr>
              <a:t>: </a:t>
            </a:r>
            <a:r>
              <a:rPr lang="en-GB" sz="800" i="1" dirty="0">
                <a:latin typeface="Arial" panose="020B0604020202020204" pitchFamily="34" charset="0"/>
                <a:cs typeface="Arial" panose="020B0604020202020204" pitchFamily="34" charset="0"/>
              </a:rPr>
              <a:t>the small print</a:t>
            </a:r>
            <a:br>
              <a:rPr lang="en-GB" sz="800" i="1"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 OCR 2016 - This resource may be freely copied and distributed, as long as the OCR logo and this message remain intact and OCR is acknowledged as the originator of this work.</a:t>
            </a:r>
          </a:p>
          <a:p>
            <a:r>
              <a:rPr lang="en-GB" sz="800" dirty="0">
                <a:latin typeface="Arial" panose="020B0604020202020204" pitchFamily="34" charset="0"/>
                <a:cs typeface="Arial" panose="020B0604020202020204" pitchFamily="34" charset="0"/>
              </a:rPr>
              <a:t>OCR acknowledges the use of the following content: n/a</a:t>
            </a:r>
          </a:p>
          <a:p>
            <a:pPr fontAlgn="ctr"/>
            <a:r>
              <a:rPr lang="en-GB" sz="800" dirty="0">
                <a:latin typeface="Arial" panose="020B0604020202020204" pitchFamily="34" charset="0"/>
                <a:cs typeface="Arial" panose="020B0604020202020204" pitchFamily="34" charset="0"/>
              </a:rPr>
              <a:t>Please get in touch if you want to discuss the accessibility of resources we offer to support delivery of our qualifications: </a:t>
            </a:r>
            <a:r>
              <a:rPr lang="en-GB" sz="800" u="sng" dirty="0">
                <a:latin typeface="Arial" panose="020B0604020202020204" pitchFamily="34" charset="0"/>
                <a:cs typeface="Arial" panose="020B0604020202020204" pitchFamily="34" charset="0"/>
                <a:hlinkClick r:id="rId2"/>
              </a:rPr>
              <a:t>resources.feedback@ocr.org.uk</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263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 – Lesson Activity 1</a:t>
            </a:r>
            <a:endParaRPr lang="en-GB" dirty="0"/>
          </a:p>
        </p:txBody>
      </p:sp>
      <p:sp>
        <p:nvSpPr>
          <p:cNvPr id="3" name="Content Placeholder 2"/>
          <p:cNvSpPr>
            <a:spLocks noGrp="1"/>
          </p:cNvSpPr>
          <p:nvPr>
            <p:ph idx="1"/>
          </p:nvPr>
        </p:nvSpPr>
        <p:spPr/>
        <p:txBody>
          <a:bodyPr/>
          <a:lstStyle/>
          <a:p>
            <a:pPr marL="0" indent="0">
              <a:buNone/>
            </a:pPr>
            <a:r>
              <a:rPr lang="en-GB" dirty="0"/>
              <a:t>How does code need to be written for a Computer to Understand?</a:t>
            </a:r>
          </a:p>
          <a:p>
            <a:pPr marL="0" indent="0">
              <a:buNone/>
            </a:pPr>
            <a:endParaRPr lang="en-GB" dirty="0"/>
          </a:p>
          <a:p>
            <a:pPr marL="0" indent="0">
              <a:buNone/>
            </a:pPr>
            <a:r>
              <a:rPr lang="en-GB" dirty="0"/>
              <a:t>How does code need to be written for a programmer to understand?</a:t>
            </a:r>
          </a:p>
          <a:p>
            <a:endParaRPr lang="en-GB" dirty="0"/>
          </a:p>
        </p:txBody>
      </p:sp>
    </p:spTree>
    <p:extLst>
      <p:ext uri="{BB962C8B-B14F-4D97-AF65-F5344CB8AC3E}">
        <p14:creationId xmlns:p14="http://schemas.microsoft.com/office/powerpoint/2010/main" val="254217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pPr lvl="0"/>
            <a:r>
              <a:rPr lang="en-GB" dirty="0"/>
              <a:t>To be able to describe the different generations of programming language</a:t>
            </a:r>
          </a:p>
          <a:p>
            <a:pPr lvl="0"/>
            <a:r>
              <a:rPr lang="en-GB" dirty="0"/>
              <a:t>To be able to describe the differences between Low Level and High Level Languages</a:t>
            </a:r>
          </a:p>
          <a:p>
            <a:pPr lvl="0"/>
            <a:r>
              <a:rPr lang="en-GB" dirty="0"/>
              <a:t>To evaluate the benefits of programming in both Low and High Level languages</a:t>
            </a:r>
          </a:p>
          <a:p>
            <a:r>
              <a:rPr lang="en-GB" dirty="0"/>
              <a:t>To state which translator is needed for each and </a:t>
            </a:r>
            <a:r>
              <a:rPr lang="en-GB" dirty="0" smtClean="0"/>
              <a:t>why</a:t>
            </a:r>
            <a:endParaRPr lang="en-GB" sz="2800" dirty="0"/>
          </a:p>
        </p:txBody>
      </p:sp>
    </p:spTree>
    <p:extLst>
      <p:ext uri="{BB962C8B-B14F-4D97-AF65-F5344CB8AC3E}">
        <p14:creationId xmlns:p14="http://schemas.microsoft.com/office/powerpoint/2010/main" val="685141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 Activity 2</a:t>
            </a:r>
          </a:p>
        </p:txBody>
      </p:sp>
      <p:sp>
        <p:nvSpPr>
          <p:cNvPr id="3" name="Content Placeholder 2"/>
          <p:cNvSpPr>
            <a:spLocks noGrp="1"/>
          </p:cNvSpPr>
          <p:nvPr>
            <p:ph idx="1"/>
          </p:nvPr>
        </p:nvSpPr>
        <p:spPr/>
        <p:txBody>
          <a:bodyPr/>
          <a:lstStyle/>
          <a:p>
            <a:r>
              <a:rPr lang="en-GB" dirty="0"/>
              <a:t>Identify the errors in a section of Machine Code that you have been given.</a:t>
            </a:r>
          </a:p>
          <a:p>
            <a:r>
              <a:rPr lang="en-GB" dirty="0"/>
              <a:t>What are the issues to the programmer?</a:t>
            </a:r>
          </a:p>
          <a:p>
            <a:r>
              <a:rPr lang="en-GB" dirty="0"/>
              <a:t>Imagine if the code was much larger</a:t>
            </a:r>
            <a:r>
              <a:rPr lang="en-GB" dirty="0" smtClean="0"/>
              <a:t>?</a:t>
            </a:r>
            <a:endParaRPr lang="en-GB" dirty="0"/>
          </a:p>
          <a:p>
            <a:r>
              <a:rPr lang="en-GB" dirty="0"/>
              <a:t>What are the advantages of programming in the language that you are familiar with?</a:t>
            </a:r>
          </a:p>
          <a:p>
            <a:endParaRPr lang="en-GB" dirty="0"/>
          </a:p>
        </p:txBody>
      </p:sp>
    </p:spTree>
    <p:extLst>
      <p:ext uri="{BB962C8B-B14F-4D97-AF65-F5344CB8AC3E}">
        <p14:creationId xmlns:p14="http://schemas.microsoft.com/office/powerpoint/2010/main" val="3141560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Words</a:t>
            </a:r>
          </a:p>
        </p:txBody>
      </p:sp>
      <p:sp>
        <p:nvSpPr>
          <p:cNvPr id="3" name="Content Placeholder 2"/>
          <p:cNvSpPr>
            <a:spLocks noGrp="1"/>
          </p:cNvSpPr>
          <p:nvPr>
            <p:ph idx="1"/>
          </p:nvPr>
        </p:nvSpPr>
        <p:spPr>
          <a:xfrm>
            <a:off x="467544" y="1628799"/>
            <a:ext cx="4104456" cy="4249053"/>
          </a:xfrm>
        </p:spPr>
        <p:txBody>
          <a:bodyPr/>
          <a:lstStyle/>
          <a:p>
            <a:r>
              <a:rPr lang="en-GB" dirty="0"/>
              <a:t>Low Level Language</a:t>
            </a:r>
          </a:p>
          <a:p>
            <a:r>
              <a:rPr lang="en-GB" dirty="0"/>
              <a:t>High Level Language</a:t>
            </a:r>
          </a:p>
          <a:p>
            <a:r>
              <a:rPr lang="en-GB" dirty="0"/>
              <a:t>1</a:t>
            </a:r>
            <a:r>
              <a:rPr lang="en-GB" baseline="30000" dirty="0"/>
              <a:t>st</a:t>
            </a:r>
            <a:r>
              <a:rPr lang="en-GB" dirty="0"/>
              <a:t> Generation</a:t>
            </a:r>
          </a:p>
          <a:p>
            <a:r>
              <a:rPr lang="en-GB" dirty="0"/>
              <a:t>2</a:t>
            </a:r>
            <a:r>
              <a:rPr lang="en-GB" baseline="30000" dirty="0"/>
              <a:t>nd</a:t>
            </a:r>
            <a:r>
              <a:rPr lang="en-GB" dirty="0"/>
              <a:t> Generation</a:t>
            </a:r>
          </a:p>
          <a:p>
            <a:r>
              <a:rPr lang="en-GB" dirty="0"/>
              <a:t>3</a:t>
            </a:r>
            <a:r>
              <a:rPr lang="en-GB" baseline="30000" dirty="0"/>
              <a:t>rd</a:t>
            </a:r>
            <a:r>
              <a:rPr lang="en-GB" dirty="0"/>
              <a:t> Generation</a:t>
            </a:r>
          </a:p>
          <a:p>
            <a:r>
              <a:rPr lang="en-GB" dirty="0"/>
              <a:t>Machine Code</a:t>
            </a:r>
          </a:p>
          <a:p>
            <a:pPr marL="0" indent="0">
              <a:buNone/>
            </a:pPr>
            <a:endParaRPr lang="en-GB" dirty="0"/>
          </a:p>
        </p:txBody>
      </p:sp>
      <p:sp>
        <p:nvSpPr>
          <p:cNvPr id="5" name="Content Placeholder 2"/>
          <p:cNvSpPr txBox="1">
            <a:spLocks/>
          </p:cNvSpPr>
          <p:nvPr/>
        </p:nvSpPr>
        <p:spPr>
          <a:xfrm>
            <a:off x="4572000" y="1628799"/>
            <a:ext cx="4104456" cy="42490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dirty="0"/>
              <a:t>Language Translator</a:t>
            </a:r>
          </a:p>
          <a:p>
            <a:pPr lvl="0"/>
            <a:r>
              <a:rPr lang="en-GB" dirty="0"/>
              <a:t>Assemble</a:t>
            </a:r>
          </a:p>
          <a:p>
            <a:pPr lvl="0"/>
            <a:r>
              <a:rPr lang="en-GB" dirty="0"/>
              <a:t>Compiler</a:t>
            </a:r>
          </a:p>
          <a:p>
            <a:pPr lvl="0"/>
            <a:r>
              <a:rPr lang="en-GB" dirty="0"/>
              <a:t>Interpreter</a:t>
            </a:r>
          </a:p>
          <a:p>
            <a:pPr lvl="0"/>
            <a:r>
              <a:rPr lang="en-GB" dirty="0"/>
              <a:t>Device Driver</a:t>
            </a:r>
          </a:p>
          <a:p>
            <a:pPr lvl="0"/>
            <a:r>
              <a:rPr lang="en-GB" dirty="0"/>
              <a:t>Debug</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90285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r>
              <a:rPr lang="en-GB" dirty="0"/>
              <a:t>There are several Generations of Programming Languages</a:t>
            </a:r>
          </a:p>
          <a:p>
            <a:pPr lvl="1">
              <a:buFont typeface="Arial" panose="020B0604020202020204" pitchFamily="34" charset="0"/>
              <a:buChar char="–"/>
            </a:pPr>
            <a:r>
              <a:rPr lang="en-GB" sz="2600" dirty="0"/>
              <a:t>Low Level</a:t>
            </a:r>
          </a:p>
          <a:p>
            <a:pPr lvl="2">
              <a:buFont typeface="Arial" panose="020B0604020202020204" pitchFamily="34" charset="0"/>
              <a:buChar char="◦"/>
            </a:pPr>
            <a:r>
              <a:rPr lang="en-GB" sz="2600" dirty="0"/>
              <a:t>1</a:t>
            </a:r>
            <a:r>
              <a:rPr lang="en-GB" sz="2600" baseline="30000" dirty="0"/>
              <a:t>st</a:t>
            </a:r>
            <a:r>
              <a:rPr lang="en-GB" sz="2600" dirty="0"/>
              <a:t> Generation</a:t>
            </a:r>
          </a:p>
          <a:p>
            <a:pPr lvl="2">
              <a:buFont typeface="Arial" panose="020B0604020202020204" pitchFamily="34" charset="0"/>
              <a:buChar char="◦"/>
            </a:pPr>
            <a:r>
              <a:rPr lang="en-GB" sz="2600" dirty="0"/>
              <a:t>2</a:t>
            </a:r>
            <a:r>
              <a:rPr lang="en-GB" sz="2600" baseline="30000" dirty="0"/>
              <a:t>nd</a:t>
            </a:r>
            <a:r>
              <a:rPr lang="en-GB" sz="2600" dirty="0"/>
              <a:t> Generation</a:t>
            </a:r>
          </a:p>
          <a:p>
            <a:pPr lvl="1">
              <a:buFont typeface="Arial" panose="020B0604020202020204" pitchFamily="34" charset="0"/>
              <a:buChar char="–"/>
            </a:pPr>
            <a:r>
              <a:rPr lang="en-GB" sz="2600" dirty="0"/>
              <a:t>High Level</a:t>
            </a:r>
          </a:p>
          <a:p>
            <a:pPr lvl="2">
              <a:buFont typeface="Arial" panose="020B0604020202020204" pitchFamily="34" charset="0"/>
              <a:buChar char="◦"/>
            </a:pPr>
            <a:r>
              <a:rPr lang="en-GB" sz="2600" dirty="0"/>
              <a:t>3</a:t>
            </a:r>
            <a:r>
              <a:rPr lang="en-GB" sz="2600" baseline="30000" dirty="0"/>
              <a:t>rd</a:t>
            </a:r>
            <a:r>
              <a:rPr lang="en-GB" sz="2600" dirty="0"/>
              <a:t> Generation</a:t>
            </a:r>
          </a:p>
          <a:p>
            <a:pPr lvl="2">
              <a:buFont typeface="Arial" panose="020B0604020202020204" pitchFamily="34" charset="0"/>
              <a:buChar char="◦"/>
            </a:pPr>
            <a:r>
              <a:rPr lang="en-GB" sz="2600" dirty="0"/>
              <a:t>4</a:t>
            </a:r>
            <a:r>
              <a:rPr lang="en-GB" sz="2600" baseline="30000" dirty="0"/>
              <a:t>th</a:t>
            </a:r>
            <a:r>
              <a:rPr lang="en-GB" sz="2600" dirty="0"/>
              <a:t> Generation</a:t>
            </a:r>
          </a:p>
          <a:p>
            <a:pPr marL="0" indent="0">
              <a:buNone/>
            </a:pPr>
            <a:endParaRPr lang="en-GB" dirty="0"/>
          </a:p>
        </p:txBody>
      </p:sp>
    </p:spTree>
    <p:extLst>
      <p:ext uri="{BB962C8B-B14F-4D97-AF65-F5344CB8AC3E}">
        <p14:creationId xmlns:p14="http://schemas.microsoft.com/office/powerpoint/2010/main" val="351518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baseline="30000" dirty="0"/>
              <a:t>st</a:t>
            </a:r>
            <a:r>
              <a:rPr lang="en-GB" dirty="0"/>
              <a:t> Generation</a:t>
            </a:r>
          </a:p>
        </p:txBody>
      </p:sp>
      <p:sp>
        <p:nvSpPr>
          <p:cNvPr id="3" name="Content Placeholder 2"/>
          <p:cNvSpPr>
            <a:spLocks noGrp="1"/>
          </p:cNvSpPr>
          <p:nvPr>
            <p:ph idx="1"/>
          </p:nvPr>
        </p:nvSpPr>
        <p:spPr/>
        <p:txBody>
          <a:bodyPr/>
          <a:lstStyle/>
          <a:p>
            <a:r>
              <a:rPr lang="en-GB" dirty="0"/>
              <a:t>Machine Code</a:t>
            </a:r>
          </a:p>
          <a:p>
            <a:r>
              <a:rPr lang="en-GB" dirty="0"/>
              <a:t>Directly Executable by the processor</a:t>
            </a:r>
          </a:p>
          <a:p>
            <a:r>
              <a:rPr lang="en-GB" dirty="0"/>
              <a:t>The Generation that “computers understand”</a:t>
            </a:r>
          </a:p>
          <a:p>
            <a:r>
              <a:rPr lang="en-GB" dirty="0"/>
              <a:t>Difficult to program in, hard to understand, hard to find errors (hard to debug)</a:t>
            </a:r>
          </a:p>
          <a:p>
            <a:pPr marL="0" indent="0">
              <a:buNone/>
            </a:pPr>
            <a:endParaRPr lang="en-GB" dirty="0"/>
          </a:p>
        </p:txBody>
      </p:sp>
    </p:spTree>
    <p:extLst>
      <p:ext uri="{BB962C8B-B14F-4D97-AF65-F5344CB8AC3E}">
        <p14:creationId xmlns:p14="http://schemas.microsoft.com/office/powerpoint/2010/main" val="402900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a:t>
            </a:r>
            <a:r>
              <a:rPr lang="en-GB" baseline="30000" dirty="0"/>
              <a:t>nd</a:t>
            </a:r>
            <a:r>
              <a:rPr lang="en-GB" dirty="0"/>
              <a:t> Generation</a:t>
            </a:r>
          </a:p>
        </p:txBody>
      </p:sp>
      <p:sp>
        <p:nvSpPr>
          <p:cNvPr id="3" name="Content Placeholder 2"/>
          <p:cNvSpPr>
            <a:spLocks noGrp="1"/>
          </p:cNvSpPr>
          <p:nvPr>
            <p:ph idx="1"/>
          </p:nvPr>
        </p:nvSpPr>
        <p:spPr/>
        <p:txBody>
          <a:bodyPr/>
          <a:lstStyle/>
          <a:p>
            <a:r>
              <a:rPr lang="en-GB" dirty="0"/>
              <a:t>Assembly Code</a:t>
            </a:r>
          </a:p>
          <a:p>
            <a:r>
              <a:rPr lang="en-GB" dirty="0"/>
              <a:t>Uses mnemonics</a:t>
            </a:r>
          </a:p>
          <a:p>
            <a:r>
              <a:rPr lang="en-GB" dirty="0"/>
              <a:t>Easier to program in than 2</a:t>
            </a:r>
            <a:r>
              <a:rPr lang="en-GB" baseline="30000" dirty="0"/>
              <a:t>nd</a:t>
            </a:r>
            <a:r>
              <a:rPr lang="en-GB" dirty="0"/>
              <a:t> Generation but still difficult.</a:t>
            </a:r>
          </a:p>
          <a:p>
            <a:r>
              <a:rPr lang="en-GB" dirty="0"/>
              <a:t>One Assembly Language instruction translates to one Machine Code Instruction (1-1 relationship)</a:t>
            </a:r>
          </a:p>
        </p:txBody>
      </p:sp>
    </p:spTree>
    <p:extLst>
      <p:ext uri="{BB962C8B-B14F-4D97-AF65-F5344CB8AC3E}">
        <p14:creationId xmlns:p14="http://schemas.microsoft.com/office/powerpoint/2010/main" val="3471831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TotalTime>
  <Words>726</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1_Custom Design</vt:lpstr>
      <vt:lpstr>Custom Design</vt:lpstr>
      <vt:lpstr>2_Custom Design</vt:lpstr>
      <vt:lpstr>Unit 2.5 Translators and Facilities of Languages – Lesson 1</vt:lpstr>
      <vt:lpstr>Contextual Video</vt:lpstr>
      <vt:lpstr>Big Picture – Lesson Activity 1</vt:lpstr>
      <vt:lpstr>Learning Objectives</vt:lpstr>
      <vt:lpstr>Engagement – Activity 2</vt:lpstr>
      <vt:lpstr>Key Words</vt:lpstr>
      <vt:lpstr>Content</vt:lpstr>
      <vt:lpstr>1st Generation</vt:lpstr>
      <vt:lpstr>2nd Generation</vt:lpstr>
      <vt:lpstr>2nd Generation</vt:lpstr>
      <vt:lpstr>2nd Generation</vt:lpstr>
      <vt:lpstr>3rd Generation</vt:lpstr>
      <vt:lpstr>3rd Generation</vt:lpstr>
      <vt:lpstr>4th Generation</vt:lpstr>
      <vt:lpstr>Activity 3 – Identify the generation</vt:lpstr>
      <vt:lpstr>Activity 3 - Answer</vt:lpstr>
      <vt:lpstr>Activity 4 </vt:lpstr>
      <vt:lpstr>Activity 4 - Answer</vt:lpstr>
      <vt:lpstr>Plenary</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Jordane Gourley</dc:creator>
  <cp:lastModifiedBy>Ramune Bruzinskiene</cp:lastModifiedBy>
  <cp:revision>49</cp:revision>
  <dcterms:created xsi:type="dcterms:W3CDTF">2015-10-07T12:54:48Z</dcterms:created>
  <dcterms:modified xsi:type="dcterms:W3CDTF">2016-05-27T11:57:15Z</dcterms:modified>
</cp:coreProperties>
</file>