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8"/>
  </p:notesMasterIdLst>
  <p:sldIdLst>
    <p:sldId id="276" r:id="rId2"/>
    <p:sldId id="286" r:id="rId3"/>
    <p:sldId id="256" r:id="rId4"/>
    <p:sldId id="274" r:id="rId5"/>
    <p:sldId id="275" r:id="rId6"/>
    <p:sldId id="257" r:id="rId7"/>
    <p:sldId id="259" r:id="rId8"/>
    <p:sldId id="277" r:id="rId9"/>
    <p:sldId id="258" r:id="rId10"/>
    <p:sldId id="263" r:id="rId11"/>
    <p:sldId id="278" r:id="rId12"/>
    <p:sldId id="271" r:id="rId13"/>
    <p:sldId id="272" r:id="rId14"/>
    <p:sldId id="282" r:id="rId15"/>
    <p:sldId id="279" r:id="rId16"/>
    <p:sldId id="262" r:id="rId17"/>
    <p:sldId id="264" r:id="rId18"/>
    <p:sldId id="280" r:id="rId19"/>
    <p:sldId id="265" r:id="rId20"/>
    <p:sldId id="267" r:id="rId21"/>
    <p:sldId id="281" r:id="rId22"/>
    <p:sldId id="266" r:id="rId23"/>
    <p:sldId id="285" r:id="rId24"/>
    <p:sldId id="288" r:id="rId25"/>
    <p:sldId id="269" r:id="rId26"/>
    <p:sldId id="268" r:id="rId2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075" autoAdjust="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474C17A-C44F-467C-9A2F-2DE7DAF528C8}" type="datetimeFigureOut">
              <a:rPr lang="en-GB"/>
              <a:pPr>
                <a:defRPr/>
              </a:pPr>
              <a:t>09/12/2016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9D29DB5-04B2-4A0B-9D1E-3EB9AE8239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658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D29DB5-04B2-4A0B-9D1E-3EB9AE8239FD}" type="slidenum">
              <a:rPr lang="en-GB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20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D29DB5-04B2-4A0B-9D1E-3EB9AE8239FD}" type="slidenum">
              <a:rPr lang="en-GB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7448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D29DB5-04B2-4A0B-9D1E-3EB9AE8239FD}" type="slidenum">
              <a:rPr lang="en-GB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0175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could play the opposite game?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D29DB5-04B2-4A0B-9D1E-3EB9AE8239FD}" type="slidenum">
              <a:rPr lang="en-GB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2854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D29DB5-04B2-4A0B-9D1E-3EB9AE8239FD}" type="slidenum">
              <a:rPr lang="en-GB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6717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D29DB5-04B2-4A0B-9D1E-3EB9AE8239FD}" type="slidenum">
              <a:rPr lang="en-GB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9211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D29DB5-04B2-4A0B-9D1E-3EB9AE8239FD}" type="slidenum">
              <a:rPr lang="en-GB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3991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D29DB5-04B2-4A0B-9D1E-3EB9AE8239FD}" type="slidenum">
              <a:rPr lang="en-GB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8167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D29DB5-04B2-4A0B-9D1E-3EB9AE8239FD}" type="slidenum">
              <a:rPr lang="en-GB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4520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Draw a thruth Table for AND Gate</a:t>
            </a:r>
            <a:endParaRPr lang="en-GB" altLang="en-U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D2FE83-ED73-4F2E-926E-E5A781AF390A}" type="slidenum">
              <a:rPr lang="en-GB" altLang="en-US"/>
              <a:pPr/>
              <a:t>23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78272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Draw a thruth Table for AND Gate</a:t>
            </a:r>
            <a:endParaRPr lang="en-GB" altLang="en-U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D2FE83-ED73-4F2E-926E-E5A781AF390A}" type="slidenum">
              <a:rPr lang="en-GB" altLang="en-US"/>
              <a:pPr/>
              <a:t>24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2006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D29DB5-04B2-4A0B-9D1E-3EB9AE8239FD}" type="slidenum">
              <a:rPr lang="en-GB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611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D29DB5-04B2-4A0B-9D1E-3EB9AE8239FD}" type="slidenum">
              <a:rPr lang="en-GB"/>
              <a:pPr>
                <a:defRPr/>
              </a:pPr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8922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D29DB5-04B2-4A0B-9D1E-3EB9AE8239FD}" type="slidenum">
              <a:rPr lang="en-GB"/>
              <a:pPr>
                <a:defRPr/>
              </a:pPr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738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D29DB5-04B2-4A0B-9D1E-3EB9AE8239FD}" type="slidenum">
              <a:rPr lang="en-GB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718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D29DB5-04B2-4A0B-9D1E-3EB9AE8239FD}" type="slidenum">
              <a:rPr lang="en-GB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06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 dirty="0"/>
              <a:t>What is this? AND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D2FE83-ED73-4F2E-926E-E5A781AF390A}" type="slidenum">
              <a:rPr lang="en-GB" altLang="en-US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70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D29DB5-04B2-4A0B-9D1E-3EB9AE8239FD}" type="slidenum">
              <a:rPr lang="en-GB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6099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D29DB5-04B2-4A0B-9D1E-3EB9AE8239FD}" type="slidenum">
              <a:rPr lang="en-GB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2762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D29DB5-04B2-4A0B-9D1E-3EB9AE8239FD}" type="slidenum">
              <a:rPr lang="en-GB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6960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D29DB5-04B2-4A0B-9D1E-3EB9AE8239FD}" type="slidenum">
              <a:rPr lang="en-GB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864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02BA98D4-19DD-4868-A09F-53EFF35242B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0907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EFC5B0-6749-4991-A643-1CBC568FD8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5420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3D144D86-9834-43A2-B33B-327D3CB294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3809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35D21-3CF6-45FD-8D58-897C7DBDDD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1093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6C10A-6BD1-4871-9D17-83C6C9B16A8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0465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C5EEE0-E3C8-4DC6-A21A-511F4DFFDD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9949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EE9D78BF-3A5E-4889-B720-2E0BCC70D9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157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A85B7-5930-4FF5-A02E-92B1C98AD6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0393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3C6092-40FC-423B-9080-590FE0C3E9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5138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E2BE3-AD87-4B78-9F50-279A55894E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203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2F46D-53FB-4D46-AB82-04A34B27CF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8270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430D6BA6-89E2-45F0-9C9B-D50106AEF4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1818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AFF0FA-D7E2-4B22-9BD6-A7B62AB0C9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2199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8A8EB5E2-30C3-40DE-AF22-613366D7CC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99942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Pgzg7FfGfvc" TargetMode="Externa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upload.wikimedia.org/wikipedia/commons/6/6d/Xor-gate-en.svg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upload.wikimedia.org/wikipedia/commons/6/6d/Xor-gate-en.svg" TargetMode="Externa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ink-logically.co.uk/lt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e.surrey.ac.uk/Projects/CAL/digital-logic/gatesfunc/index.html#orgate" TargetMode="External"/><Relationship Id="rId5" Type="http://schemas.openxmlformats.org/officeDocument/2006/relationships/hyperlink" Target="http://www.logic-puzzles.org/game.php?u2=a4d4c77ef9e37009fb233bf8f170a395" TargetMode="External"/><Relationship Id="rId4" Type="http://schemas.openxmlformats.org/officeDocument/2006/relationships/hyperlink" Target="http://www.logic-puzzles.org/game.php?u2=259141ce8e168b457b53b6b9d9a8bce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gzg7FfGfvc"/>
          <p:cNvPicPr>
            <a:picLocks noRot="1" noChangeAspect="1"/>
          </p:cNvPicPr>
          <p:nvPr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25538"/>
            <a:ext cx="8577263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GB" altLang="en-US" sz="3600">
                <a:solidFill>
                  <a:srgbClr val="FFFFFF"/>
                </a:solidFill>
              </a:rPr>
              <a:t>Can you draw a circuit that would </a:t>
            </a:r>
            <a:r>
              <a:rPr lang="en-GB" altLang="en-US" sz="3600" i="1" u="sng">
                <a:solidFill>
                  <a:srgbClr val="FFFFFF"/>
                </a:solidFill>
              </a:rPr>
              <a:t>act</a:t>
            </a:r>
            <a:r>
              <a:rPr lang="en-GB" altLang="en-US" sz="3600">
                <a:solidFill>
                  <a:srgbClr val="FFFFFF"/>
                </a:solidFill>
              </a:rPr>
              <a:t> like an </a:t>
            </a:r>
            <a:r>
              <a:rPr lang="en-GB" altLang="en-US" sz="3600" b="1">
                <a:solidFill>
                  <a:srgbClr val="FFFFFF"/>
                </a:solidFill>
              </a:rPr>
              <a:t>OR</a:t>
            </a:r>
            <a:r>
              <a:rPr lang="en-GB" altLang="en-US" sz="3600">
                <a:solidFill>
                  <a:srgbClr val="FFFFFF"/>
                </a:solidFill>
              </a:rPr>
              <a:t> gate?</a:t>
            </a:r>
          </a:p>
        </p:txBody>
      </p:sp>
      <p:pic>
        <p:nvPicPr>
          <p:cNvPr id="14339" name="Picture 3" descr="j034577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675" y="3840163"/>
            <a:ext cx="2284413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 descr="j034577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2528888"/>
            <a:ext cx="2284413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j034578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2492375"/>
            <a:ext cx="1382712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 descr="j034578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5013325"/>
            <a:ext cx="2884487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4"/>
          <p:cNvGrpSpPr>
            <a:grpSpLocks/>
          </p:cNvGrpSpPr>
          <p:nvPr/>
        </p:nvGrpSpPr>
        <p:grpSpPr bwMode="auto">
          <a:xfrm>
            <a:off x="1113473" y="1485695"/>
            <a:ext cx="6985000" cy="3744913"/>
            <a:chOff x="3416" y="1624"/>
            <a:chExt cx="1040" cy="376"/>
          </a:xfrm>
        </p:grpSpPr>
        <p:sp>
          <p:nvSpPr>
            <p:cNvPr id="15363" name="AutoShape 5"/>
            <p:cNvSpPr>
              <a:spLocks noChangeArrowheads="1"/>
            </p:cNvSpPr>
            <p:nvPr/>
          </p:nvSpPr>
          <p:spPr bwMode="auto">
            <a:xfrm rot="16200000" flipV="1">
              <a:off x="3708" y="1644"/>
              <a:ext cx="376" cy="336"/>
            </a:xfrm>
            <a:prstGeom prst="flowChartExtra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364" name="Oval 6"/>
            <p:cNvSpPr>
              <a:spLocks noChangeArrowheads="1"/>
            </p:cNvSpPr>
            <p:nvPr/>
          </p:nvSpPr>
          <p:spPr bwMode="auto">
            <a:xfrm>
              <a:off x="4072" y="1792"/>
              <a:ext cx="56" cy="5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365" name="Line 7"/>
            <p:cNvSpPr>
              <a:spLocks noChangeShapeType="1"/>
            </p:cNvSpPr>
            <p:nvPr/>
          </p:nvSpPr>
          <p:spPr bwMode="auto">
            <a:xfrm>
              <a:off x="4144" y="1816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6" name="Line 8"/>
            <p:cNvSpPr>
              <a:spLocks noChangeShapeType="1"/>
            </p:cNvSpPr>
            <p:nvPr/>
          </p:nvSpPr>
          <p:spPr bwMode="auto">
            <a:xfrm>
              <a:off x="3416" y="1816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NOT Gate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19475" y="1700213"/>
            <a:ext cx="4038600" cy="47191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000"/>
              <a:t>A NOT gate </a:t>
            </a:r>
            <a:r>
              <a:rPr lang="en-GB" altLang="en-US" sz="2400">
                <a:solidFill>
                  <a:srgbClr val="0070C0"/>
                </a:solidFill>
              </a:rPr>
              <a:t>inverts</a:t>
            </a:r>
            <a:r>
              <a:rPr lang="en-GB" altLang="en-US" sz="2000"/>
              <a:t> its input </a:t>
            </a:r>
          </a:p>
        </p:txBody>
      </p:sp>
      <p:graphicFrame>
        <p:nvGraphicFramePr>
          <p:cNvPr id="23561" name="Group 9"/>
          <p:cNvGraphicFramePr>
            <a:graphicFrameLocks noGrp="1"/>
          </p:cNvGraphicFramePr>
          <p:nvPr>
            <p:ph sz="half" idx="2"/>
          </p:nvPr>
        </p:nvGraphicFramePr>
        <p:xfrm>
          <a:off x="1547813" y="2924175"/>
          <a:ext cx="5616575" cy="2652712"/>
        </p:xfrm>
        <a:graphic>
          <a:graphicData uri="http://schemas.openxmlformats.org/drawingml/2006/table">
            <a:tbl>
              <a:tblPr/>
              <a:tblGrid>
                <a:gridCol w="2808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302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Input (A)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Output (Q)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12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12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1476375" y="1628775"/>
            <a:ext cx="1651000" cy="596900"/>
            <a:chOff x="3416" y="1624"/>
            <a:chExt cx="1040" cy="376"/>
          </a:xfrm>
        </p:grpSpPr>
        <p:sp>
          <p:nvSpPr>
            <p:cNvPr id="16403" name="AutoShape 5"/>
            <p:cNvSpPr>
              <a:spLocks noChangeArrowheads="1"/>
            </p:cNvSpPr>
            <p:nvPr/>
          </p:nvSpPr>
          <p:spPr bwMode="auto">
            <a:xfrm rot="16200000" flipV="1">
              <a:off x="3708" y="1644"/>
              <a:ext cx="376" cy="336"/>
            </a:xfrm>
            <a:prstGeom prst="flowChartExtra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404" name="Oval 6"/>
            <p:cNvSpPr>
              <a:spLocks noChangeArrowheads="1"/>
            </p:cNvSpPr>
            <p:nvPr/>
          </p:nvSpPr>
          <p:spPr bwMode="auto">
            <a:xfrm>
              <a:off x="4072" y="1792"/>
              <a:ext cx="56" cy="5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405" name="Line 7"/>
            <p:cNvSpPr>
              <a:spLocks noChangeShapeType="1"/>
            </p:cNvSpPr>
            <p:nvPr/>
          </p:nvSpPr>
          <p:spPr bwMode="auto">
            <a:xfrm>
              <a:off x="4144" y="1816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6" name="Line 8"/>
            <p:cNvSpPr>
              <a:spLocks noChangeShapeType="1"/>
            </p:cNvSpPr>
            <p:nvPr/>
          </p:nvSpPr>
          <p:spPr bwMode="auto">
            <a:xfrm>
              <a:off x="3416" y="1816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GB" altLang="en-US" sz="3600">
                <a:solidFill>
                  <a:srgbClr val="FFFFFF"/>
                </a:solidFill>
              </a:rPr>
              <a:t>Can you draw a circuit that would </a:t>
            </a:r>
            <a:r>
              <a:rPr lang="en-GB" altLang="en-US" sz="3600" i="1" u="sng">
                <a:solidFill>
                  <a:srgbClr val="FFFFFF"/>
                </a:solidFill>
              </a:rPr>
              <a:t>act</a:t>
            </a:r>
            <a:r>
              <a:rPr lang="en-GB" altLang="en-US" sz="3600">
                <a:solidFill>
                  <a:srgbClr val="FFFFFF"/>
                </a:solidFill>
              </a:rPr>
              <a:t> like an </a:t>
            </a:r>
            <a:r>
              <a:rPr lang="en-GB" altLang="en-US" sz="3600" b="1">
                <a:solidFill>
                  <a:srgbClr val="FFFFFF"/>
                </a:solidFill>
              </a:rPr>
              <a:t>NOT</a:t>
            </a:r>
            <a:r>
              <a:rPr lang="en-GB" altLang="en-US" sz="3600">
                <a:solidFill>
                  <a:srgbClr val="FFFFFF"/>
                </a:solidFill>
              </a:rPr>
              <a:t> gate?</a:t>
            </a:r>
          </a:p>
        </p:txBody>
      </p:sp>
      <p:pic>
        <p:nvPicPr>
          <p:cNvPr id="17411" name="Picture 3" descr="j034577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852738"/>
            <a:ext cx="2284412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" descr="j034578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2852738"/>
            <a:ext cx="1382713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 descr="j034578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4786313"/>
            <a:ext cx="2884487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24766" y="476672"/>
            <a:ext cx="8229600" cy="1143000"/>
          </a:xfrm>
        </p:spPr>
        <p:txBody>
          <a:bodyPr/>
          <a:lstStyle/>
          <a:p>
            <a:r>
              <a:rPr lang="en-GB" altLang="en-US" dirty="0">
                <a:solidFill>
                  <a:schemeClr val="bg1"/>
                </a:solidFill>
              </a:rPr>
              <a:t>Some extras to fry your brain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905918"/>
            <a:ext cx="4367580" cy="436442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4"/>
          <p:cNvGrpSpPr>
            <a:grpSpLocks/>
          </p:cNvGrpSpPr>
          <p:nvPr/>
        </p:nvGrpSpPr>
        <p:grpSpPr bwMode="auto">
          <a:xfrm>
            <a:off x="4787900" y="1404938"/>
            <a:ext cx="3240088" cy="2116137"/>
            <a:chOff x="3416" y="1624"/>
            <a:chExt cx="1040" cy="376"/>
          </a:xfrm>
        </p:grpSpPr>
        <p:sp>
          <p:nvSpPr>
            <p:cNvPr id="19465" name="AutoShape 5"/>
            <p:cNvSpPr>
              <a:spLocks noChangeArrowheads="1"/>
            </p:cNvSpPr>
            <p:nvPr/>
          </p:nvSpPr>
          <p:spPr bwMode="auto">
            <a:xfrm rot="16200000" flipV="1">
              <a:off x="3708" y="1644"/>
              <a:ext cx="376" cy="336"/>
            </a:xfrm>
            <a:prstGeom prst="flowChartExtra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9466" name="Oval 6"/>
            <p:cNvSpPr>
              <a:spLocks noChangeArrowheads="1"/>
            </p:cNvSpPr>
            <p:nvPr/>
          </p:nvSpPr>
          <p:spPr bwMode="auto">
            <a:xfrm>
              <a:off x="4072" y="1792"/>
              <a:ext cx="56" cy="5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9467" name="Line 7"/>
            <p:cNvSpPr>
              <a:spLocks noChangeShapeType="1"/>
            </p:cNvSpPr>
            <p:nvPr/>
          </p:nvSpPr>
          <p:spPr bwMode="auto">
            <a:xfrm>
              <a:off x="4144" y="1816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Line 8"/>
            <p:cNvSpPr>
              <a:spLocks noChangeShapeType="1"/>
            </p:cNvSpPr>
            <p:nvPr/>
          </p:nvSpPr>
          <p:spPr bwMode="auto">
            <a:xfrm>
              <a:off x="3416" y="1816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459" name="Group 9"/>
          <p:cNvGrpSpPr>
            <a:grpSpLocks/>
          </p:cNvGrpSpPr>
          <p:nvPr/>
        </p:nvGrpSpPr>
        <p:grpSpPr bwMode="auto">
          <a:xfrm>
            <a:off x="1238250" y="1657350"/>
            <a:ext cx="3527425" cy="1703388"/>
            <a:chOff x="3352" y="2768"/>
            <a:chExt cx="1120" cy="296"/>
          </a:xfrm>
        </p:grpSpPr>
        <p:sp>
          <p:nvSpPr>
            <p:cNvPr id="19461" name="AutoShape 10"/>
            <p:cNvSpPr>
              <a:spLocks noChangeArrowheads="1"/>
            </p:cNvSpPr>
            <p:nvPr/>
          </p:nvSpPr>
          <p:spPr bwMode="auto">
            <a:xfrm>
              <a:off x="3656" y="2768"/>
              <a:ext cx="496" cy="296"/>
            </a:xfrm>
            <a:prstGeom prst="flowChartDelay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9462" name="Line 11"/>
            <p:cNvSpPr>
              <a:spLocks noChangeShapeType="1"/>
            </p:cNvSpPr>
            <p:nvPr/>
          </p:nvSpPr>
          <p:spPr bwMode="auto">
            <a:xfrm>
              <a:off x="3352" y="2832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3" name="Line 12"/>
            <p:cNvSpPr>
              <a:spLocks noChangeShapeType="1"/>
            </p:cNvSpPr>
            <p:nvPr/>
          </p:nvSpPr>
          <p:spPr bwMode="auto">
            <a:xfrm>
              <a:off x="3352" y="3008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4" name="Line 13"/>
            <p:cNvSpPr>
              <a:spLocks noChangeShapeType="1"/>
            </p:cNvSpPr>
            <p:nvPr/>
          </p:nvSpPr>
          <p:spPr bwMode="auto">
            <a:xfrm>
              <a:off x="4160" y="2912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0" name="TextBox 11"/>
          <p:cNvSpPr txBox="1">
            <a:spLocks noChangeArrowheads="1"/>
          </p:cNvSpPr>
          <p:nvPr/>
        </p:nvSpPr>
        <p:spPr bwMode="auto">
          <a:xfrm>
            <a:off x="971550" y="5157788"/>
            <a:ext cx="7200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NAND IS AN “INVERTED AND GATE”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NOT AND = NAND</a:t>
            </a:r>
          </a:p>
        </p:txBody>
      </p:sp>
      <p:graphicFrame>
        <p:nvGraphicFramePr>
          <p:cNvPr id="11333" name="Group 69"/>
          <p:cNvGraphicFramePr>
            <a:graphicFrameLocks noGrp="1"/>
          </p:cNvGraphicFramePr>
          <p:nvPr>
            <p:ph type="tbl" idx="1"/>
          </p:nvPr>
        </p:nvGraphicFramePr>
        <p:xfrm>
          <a:off x="395288" y="2781300"/>
          <a:ext cx="8150225" cy="3703640"/>
        </p:xfrm>
        <a:graphic>
          <a:graphicData uri="http://schemas.openxmlformats.org/drawingml/2006/table">
            <a:tbl>
              <a:tblPr/>
              <a:tblGrid>
                <a:gridCol w="1311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0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576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07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Input A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Input B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A.B</a:t>
                      </a: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Output (Q)=A.B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07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07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07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07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0483" name="Group 4"/>
          <p:cNvGrpSpPr>
            <a:grpSpLocks/>
          </p:cNvGrpSpPr>
          <p:nvPr/>
        </p:nvGrpSpPr>
        <p:grpSpPr bwMode="auto">
          <a:xfrm>
            <a:off x="2555875" y="1646238"/>
            <a:ext cx="1651000" cy="596900"/>
            <a:chOff x="3416" y="1624"/>
            <a:chExt cx="1040" cy="376"/>
          </a:xfrm>
        </p:grpSpPr>
        <p:sp>
          <p:nvSpPr>
            <p:cNvPr id="20528" name="AutoShape 5"/>
            <p:cNvSpPr>
              <a:spLocks noChangeArrowheads="1"/>
            </p:cNvSpPr>
            <p:nvPr/>
          </p:nvSpPr>
          <p:spPr bwMode="auto">
            <a:xfrm rot="16200000" flipV="1">
              <a:off x="3708" y="1644"/>
              <a:ext cx="376" cy="336"/>
            </a:xfrm>
            <a:prstGeom prst="flowChartExtra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29" name="Oval 6"/>
            <p:cNvSpPr>
              <a:spLocks noChangeArrowheads="1"/>
            </p:cNvSpPr>
            <p:nvPr/>
          </p:nvSpPr>
          <p:spPr bwMode="auto">
            <a:xfrm>
              <a:off x="4072" y="1792"/>
              <a:ext cx="56" cy="5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30" name="Line 7"/>
            <p:cNvSpPr>
              <a:spLocks noChangeShapeType="1"/>
            </p:cNvSpPr>
            <p:nvPr/>
          </p:nvSpPr>
          <p:spPr bwMode="auto">
            <a:xfrm>
              <a:off x="4144" y="1816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1" name="Line 8"/>
            <p:cNvSpPr>
              <a:spLocks noChangeShapeType="1"/>
            </p:cNvSpPr>
            <p:nvPr/>
          </p:nvSpPr>
          <p:spPr bwMode="auto">
            <a:xfrm>
              <a:off x="3416" y="1816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484" name="Group 9"/>
          <p:cNvGrpSpPr>
            <a:grpSpLocks/>
          </p:cNvGrpSpPr>
          <p:nvPr/>
        </p:nvGrpSpPr>
        <p:grpSpPr bwMode="auto">
          <a:xfrm>
            <a:off x="914400" y="1716088"/>
            <a:ext cx="1778000" cy="469900"/>
            <a:chOff x="3352" y="2768"/>
            <a:chExt cx="1120" cy="296"/>
          </a:xfrm>
        </p:grpSpPr>
        <p:sp>
          <p:nvSpPr>
            <p:cNvPr id="20524" name="AutoShape 10"/>
            <p:cNvSpPr>
              <a:spLocks noChangeArrowheads="1"/>
            </p:cNvSpPr>
            <p:nvPr/>
          </p:nvSpPr>
          <p:spPr bwMode="auto">
            <a:xfrm>
              <a:off x="3656" y="2768"/>
              <a:ext cx="496" cy="296"/>
            </a:xfrm>
            <a:prstGeom prst="flowChartDelay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25" name="Line 11"/>
            <p:cNvSpPr>
              <a:spLocks noChangeShapeType="1"/>
            </p:cNvSpPr>
            <p:nvPr/>
          </p:nvSpPr>
          <p:spPr bwMode="auto">
            <a:xfrm>
              <a:off x="3352" y="2832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6" name="Line 12"/>
            <p:cNvSpPr>
              <a:spLocks noChangeShapeType="1"/>
            </p:cNvSpPr>
            <p:nvPr/>
          </p:nvSpPr>
          <p:spPr bwMode="auto">
            <a:xfrm>
              <a:off x="3352" y="3008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7" name="Line 13"/>
            <p:cNvSpPr>
              <a:spLocks noChangeShapeType="1"/>
            </p:cNvSpPr>
            <p:nvPr/>
          </p:nvSpPr>
          <p:spPr bwMode="auto">
            <a:xfrm>
              <a:off x="4160" y="2912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17" name="Group 53"/>
          <p:cNvGrpSpPr>
            <a:grpSpLocks/>
          </p:cNvGrpSpPr>
          <p:nvPr/>
        </p:nvGrpSpPr>
        <p:grpSpPr bwMode="auto">
          <a:xfrm>
            <a:off x="5759450" y="1716088"/>
            <a:ext cx="1841500" cy="469900"/>
            <a:chOff x="3619" y="1298"/>
            <a:chExt cx="1160" cy="296"/>
          </a:xfrm>
        </p:grpSpPr>
        <p:sp>
          <p:nvSpPr>
            <p:cNvPr id="20519" name="AutoShape 48"/>
            <p:cNvSpPr>
              <a:spLocks noChangeArrowheads="1"/>
            </p:cNvSpPr>
            <p:nvPr/>
          </p:nvSpPr>
          <p:spPr bwMode="auto">
            <a:xfrm>
              <a:off x="3923" y="1298"/>
              <a:ext cx="496" cy="296"/>
            </a:xfrm>
            <a:prstGeom prst="flowChartDelay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20" name="Line 49"/>
            <p:cNvSpPr>
              <a:spLocks noChangeShapeType="1"/>
            </p:cNvSpPr>
            <p:nvPr/>
          </p:nvSpPr>
          <p:spPr bwMode="auto">
            <a:xfrm>
              <a:off x="3619" y="1362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1" name="Line 50"/>
            <p:cNvSpPr>
              <a:spLocks noChangeShapeType="1"/>
            </p:cNvSpPr>
            <p:nvPr/>
          </p:nvSpPr>
          <p:spPr bwMode="auto">
            <a:xfrm>
              <a:off x="3619" y="1538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2" name="Line 51"/>
            <p:cNvSpPr>
              <a:spLocks noChangeShapeType="1"/>
            </p:cNvSpPr>
            <p:nvPr/>
          </p:nvSpPr>
          <p:spPr bwMode="auto">
            <a:xfrm>
              <a:off x="4467" y="1442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3" name="Oval 52"/>
            <p:cNvSpPr>
              <a:spLocks noChangeArrowheads="1"/>
            </p:cNvSpPr>
            <p:nvPr/>
          </p:nvSpPr>
          <p:spPr bwMode="auto">
            <a:xfrm>
              <a:off x="4419" y="1410"/>
              <a:ext cx="56" cy="5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20518" name="Line 70"/>
          <p:cNvSpPr>
            <a:spLocks noChangeShapeType="1"/>
          </p:cNvSpPr>
          <p:nvPr/>
        </p:nvSpPr>
        <p:spPr bwMode="auto">
          <a:xfrm>
            <a:off x="7308850" y="3068638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altLang="en-US" sz="4000">
                <a:solidFill>
                  <a:schemeClr val="tx1"/>
                </a:solidFill>
              </a:rPr>
              <a:t>Can you draw a circuit that would </a:t>
            </a:r>
            <a:r>
              <a:rPr lang="en-GB" altLang="en-US" sz="4000" i="1" u="sng">
                <a:solidFill>
                  <a:schemeClr val="tx1"/>
                </a:solidFill>
              </a:rPr>
              <a:t>act</a:t>
            </a:r>
            <a:r>
              <a:rPr lang="en-GB" altLang="en-US" sz="4000">
                <a:solidFill>
                  <a:schemeClr val="tx1"/>
                </a:solidFill>
              </a:rPr>
              <a:t> like an NAND gate?</a:t>
            </a:r>
          </a:p>
        </p:txBody>
      </p:sp>
      <p:pic>
        <p:nvPicPr>
          <p:cNvPr id="21507" name="Picture 3" descr="j034577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4076700"/>
            <a:ext cx="2284413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4" descr="j034577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852738"/>
            <a:ext cx="2284412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5" descr="j034578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2492375"/>
            <a:ext cx="1382712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6" descr="j034578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5013325"/>
            <a:ext cx="2884487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4"/>
          <p:cNvGrpSpPr>
            <a:grpSpLocks/>
          </p:cNvGrpSpPr>
          <p:nvPr/>
        </p:nvGrpSpPr>
        <p:grpSpPr bwMode="auto">
          <a:xfrm>
            <a:off x="827088" y="1773238"/>
            <a:ext cx="3643312" cy="2663825"/>
            <a:chOff x="3416" y="2208"/>
            <a:chExt cx="1120" cy="368"/>
          </a:xfrm>
        </p:grpSpPr>
        <p:sp>
          <p:nvSpPr>
            <p:cNvPr id="22537" name="Freeform 5"/>
            <p:cNvSpPr>
              <a:spLocks/>
            </p:cNvSpPr>
            <p:nvPr/>
          </p:nvSpPr>
          <p:spPr bwMode="auto">
            <a:xfrm>
              <a:off x="3608" y="2224"/>
              <a:ext cx="163" cy="344"/>
            </a:xfrm>
            <a:custGeom>
              <a:avLst/>
              <a:gdLst>
                <a:gd name="T0" fmla="*/ 21 w 99"/>
                <a:gd name="T1" fmla="*/ 0 h 480"/>
                <a:gd name="T2" fmla="*/ 196 w 99"/>
                <a:gd name="T3" fmla="*/ 54 h 480"/>
                <a:gd name="T4" fmla="*/ 260 w 99"/>
                <a:gd name="T5" fmla="*/ 131 h 480"/>
                <a:gd name="T6" fmla="*/ 151 w 99"/>
                <a:gd name="T7" fmla="*/ 209 h 480"/>
                <a:gd name="T8" fmla="*/ 0 w 99"/>
                <a:gd name="T9" fmla="*/ 247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" h="480">
                  <a:moveTo>
                    <a:pt x="8" y="0"/>
                  </a:moveTo>
                  <a:cubicBezTo>
                    <a:pt x="32" y="30"/>
                    <a:pt x="57" y="61"/>
                    <a:pt x="72" y="104"/>
                  </a:cubicBezTo>
                  <a:cubicBezTo>
                    <a:pt x="87" y="147"/>
                    <a:pt x="99" y="205"/>
                    <a:pt x="96" y="256"/>
                  </a:cubicBezTo>
                  <a:cubicBezTo>
                    <a:pt x="93" y="307"/>
                    <a:pt x="72" y="371"/>
                    <a:pt x="56" y="408"/>
                  </a:cubicBezTo>
                  <a:cubicBezTo>
                    <a:pt x="40" y="445"/>
                    <a:pt x="9" y="468"/>
                    <a:pt x="0" y="48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8" name="Freeform 6"/>
            <p:cNvSpPr>
              <a:spLocks/>
            </p:cNvSpPr>
            <p:nvPr/>
          </p:nvSpPr>
          <p:spPr bwMode="auto">
            <a:xfrm>
              <a:off x="3616" y="2208"/>
              <a:ext cx="592" cy="184"/>
            </a:xfrm>
            <a:custGeom>
              <a:avLst/>
              <a:gdLst>
                <a:gd name="T0" fmla="*/ 0 w 600"/>
                <a:gd name="T1" fmla="*/ 0 h 256"/>
                <a:gd name="T2" fmla="*/ 350 w 600"/>
                <a:gd name="T3" fmla="*/ 37 h 256"/>
                <a:gd name="T4" fmla="*/ 584 w 600"/>
                <a:gd name="T5" fmla="*/ 132 h 2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00" h="256">
                  <a:moveTo>
                    <a:pt x="0" y="0"/>
                  </a:moveTo>
                  <a:cubicBezTo>
                    <a:pt x="130" y="14"/>
                    <a:pt x="260" y="29"/>
                    <a:pt x="360" y="72"/>
                  </a:cubicBezTo>
                  <a:cubicBezTo>
                    <a:pt x="460" y="115"/>
                    <a:pt x="560" y="225"/>
                    <a:pt x="600" y="256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9" name="Freeform 7"/>
            <p:cNvSpPr>
              <a:spLocks/>
            </p:cNvSpPr>
            <p:nvPr/>
          </p:nvSpPr>
          <p:spPr bwMode="auto">
            <a:xfrm flipV="1">
              <a:off x="3624" y="2384"/>
              <a:ext cx="608" cy="192"/>
            </a:xfrm>
            <a:custGeom>
              <a:avLst/>
              <a:gdLst>
                <a:gd name="T0" fmla="*/ 0 w 600"/>
                <a:gd name="T1" fmla="*/ 0 h 256"/>
                <a:gd name="T2" fmla="*/ 370 w 600"/>
                <a:gd name="T3" fmla="*/ 41 h 256"/>
                <a:gd name="T4" fmla="*/ 616 w 600"/>
                <a:gd name="T5" fmla="*/ 144 h 2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00" h="256">
                  <a:moveTo>
                    <a:pt x="0" y="0"/>
                  </a:moveTo>
                  <a:cubicBezTo>
                    <a:pt x="130" y="14"/>
                    <a:pt x="260" y="29"/>
                    <a:pt x="360" y="72"/>
                  </a:cubicBezTo>
                  <a:cubicBezTo>
                    <a:pt x="460" y="115"/>
                    <a:pt x="560" y="225"/>
                    <a:pt x="600" y="256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0" name="Line 8"/>
            <p:cNvSpPr>
              <a:spLocks noChangeShapeType="1"/>
            </p:cNvSpPr>
            <p:nvPr/>
          </p:nvSpPr>
          <p:spPr bwMode="auto">
            <a:xfrm>
              <a:off x="4224" y="2392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1" name="Line 9"/>
            <p:cNvSpPr>
              <a:spLocks noChangeShapeType="1"/>
            </p:cNvSpPr>
            <p:nvPr/>
          </p:nvSpPr>
          <p:spPr bwMode="auto">
            <a:xfrm>
              <a:off x="3416" y="2304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2" name="Line 10"/>
            <p:cNvSpPr>
              <a:spLocks noChangeShapeType="1"/>
            </p:cNvSpPr>
            <p:nvPr/>
          </p:nvSpPr>
          <p:spPr bwMode="auto">
            <a:xfrm>
              <a:off x="3416" y="2488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31" name="Group 11"/>
          <p:cNvGrpSpPr>
            <a:grpSpLocks/>
          </p:cNvGrpSpPr>
          <p:nvPr/>
        </p:nvGrpSpPr>
        <p:grpSpPr bwMode="auto">
          <a:xfrm>
            <a:off x="4470400" y="1857375"/>
            <a:ext cx="3836988" cy="2449513"/>
            <a:chOff x="3416" y="1624"/>
            <a:chExt cx="1040" cy="376"/>
          </a:xfrm>
        </p:grpSpPr>
        <p:sp>
          <p:nvSpPr>
            <p:cNvPr id="22533" name="AutoShape 12"/>
            <p:cNvSpPr>
              <a:spLocks noChangeArrowheads="1"/>
            </p:cNvSpPr>
            <p:nvPr/>
          </p:nvSpPr>
          <p:spPr bwMode="auto">
            <a:xfrm rot="16200000" flipV="1">
              <a:off x="3708" y="1644"/>
              <a:ext cx="376" cy="336"/>
            </a:xfrm>
            <a:prstGeom prst="flowChartExtra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34" name="Oval 13"/>
            <p:cNvSpPr>
              <a:spLocks noChangeArrowheads="1"/>
            </p:cNvSpPr>
            <p:nvPr/>
          </p:nvSpPr>
          <p:spPr bwMode="auto">
            <a:xfrm>
              <a:off x="4072" y="1792"/>
              <a:ext cx="56" cy="5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35" name="Line 14"/>
            <p:cNvSpPr>
              <a:spLocks noChangeShapeType="1"/>
            </p:cNvSpPr>
            <p:nvPr/>
          </p:nvSpPr>
          <p:spPr bwMode="auto">
            <a:xfrm>
              <a:off x="4144" y="1816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6" name="Line 15"/>
            <p:cNvSpPr>
              <a:spLocks noChangeShapeType="1"/>
            </p:cNvSpPr>
            <p:nvPr/>
          </p:nvSpPr>
          <p:spPr bwMode="auto">
            <a:xfrm>
              <a:off x="3416" y="1816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32" name="TextBox 13"/>
          <p:cNvSpPr txBox="1">
            <a:spLocks noChangeArrowheads="1"/>
          </p:cNvSpPr>
          <p:nvPr/>
        </p:nvSpPr>
        <p:spPr bwMode="auto">
          <a:xfrm>
            <a:off x="611188" y="5373688"/>
            <a:ext cx="79930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2000"/>
              <a:t>A NOR gate is simply an inverted OR gate. </a:t>
            </a:r>
          </a:p>
          <a:p>
            <a:pPr algn="ctr"/>
            <a:r>
              <a:rPr lang="en-GB" altLang="en-US" sz="2000"/>
              <a:t>Output is high when neither input A nor input B is high: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NOT OR =NOR</a:t>
            </a:r>
          </a:p>
        </p:txBody>
      </p:sp>
      <p:graphicFrame>
        <p:nvGraphicFramePr>
          <p:cNvPr id="15454" name="Group 94"/>
          <p:cNvGraphicFramePr>
            <a:graphicFrameLocks noGrp="1"/>
          </p:cNvGraphicFramePr>
          <p:nvPr>
            <p:ph type="tbl" idx="1"/>
          </p:nvPr>
        </p:nvGraphicFramePr>
        <p:xfrm>
          <a:off x="457200" y="2781300"/>
          <a:ext cx="7210425" cy="3703640"/>
        </p:xfrm>
        <a:graphic>
          <a:graphicData uri="http://schemas.openxmlformats.org/drawingml/2006/table">
            <a:tbl>
              <a:tblPr/>
              <a:tblGrid>
                <a:gridCol w="1436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6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1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07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Input A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Input B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A+B</a:t>
                      </a: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Output (Q) A+B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07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07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07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07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3555" name="Group 4"/>
          <p:cNvGrpSpPr>
            <a:grpSpLocks/>
          </p:cNvGrpSpPr>
          <p:nvPr/>
        </p:nvGrpSpPr>
        <p:grpSpPr bwMode="auto">
          <a:xfrm>
            <a:off x="827088" y="1773238"/>
            <a:ext cx="1670050" cy="931862"/>
            <a:chOff x="3416" y="2208"/>
            <a:chExt cx="1120" cy="368"/>
          </a:xfrm>
        </p:grpSpPr>
        <p:sp>
          <p:nvSpPr>
            <p:cNvPr id="23602" name="Freeform 5"/>
            <p:cNvSpPr>
              <a:spLocks/>
            </p:cNvSpPr>
            <p:nvPr/>
          </p:nvSpPr>
          <p:spPr bwMode="auto">
            <a:xfrm>
              <a:off x="3608" y="2224"/>
              <a:ext cx="163" cy="344"/>
            </a:xfrm>
            <a:custGeom>
              <a:avLst/>
              <a:gdLst>
                <a:gd name="T0" fmla="*/ 21 w 99"/>
                <a:gd name="T1" fmla="*/ 0 h 480"/>
                <a:gd name="T2" fmla="*/ 196 w 99"/>
                <a:gd name="T3" fmla="*/ 54 h 480"/>
                <a:gd name="T4" fmla="*/ 260 w 99"/>
                <a:gd name="T5" fmla="*/ 131 h 480"/>
                <a:gd name="T6" fmla="*/ 151 w 99"/>
                <a:gd name="T7" fmla="*/ 209 h 480"/>
                <a:gd name="T8" fmla="*/ 0 w 99"/>
                <a:gd name="T9" fmla="*/ 247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" h="480">
                  <a:moveTo>
                    <a:pt x="8" y="0"/>
                  </a:moveTo>
                  <a:cubicBezTo>
                    <a:pt x="32" y="30"/>
                    <a:pt x="57" y="61"/>
                    <a:pt x="72" y="104"/>
                  </a:cubicBezTo>
                  <a:cubicBezTo>
                    <a:pt x="87" y="147"/>
                    <a:pt x="99" y="205"/>
                    <a:pt x="96" y="256"/>
                  </a:cubicBezTo>
                  <a:cubicBezTo>
                    <a:pt x="93" y="307"/>
                    <a:pt x="72" y="371"/>
                    <a:pt x="56" y="408"/>
                  </a:cubicBezTo>
                  <a:cubicBezTo>
                    <a:pt x="40" y="445"/>
                    <a:pt x="9" y="468"/>
                    <a:pt x="0" y="48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3" name="Freeform 6"/>
            <p:cNvSpPr>
              <a:spLocks/>
            </p:cNvSpPr>
            <p:nvPr/>
          </p:nvSpPr>
          <p:spPr bwMode="auto">
            <a:xfrm>
              <a:off x="3616" y="2208"/>
              <a:ext cx="592" cy="184"/>
            </a:xfrm>
            <a:custGeom>
              <a:avLst/>
              <a:gdLst>
                <a:gd name="T0" fmla="*/ 0 w 600"/>
                <a:gd name="T1" fmla="*/ 0 h 256"/>
                <a:gd name="T2" fmla="*/ 350 w 600"/>
                <a:gd name="T3" fmla="*/ 37 h 256"/>
                <a:gd name="T4" fmla="*/ 584 w 600"/>
                <a:gd name="T5" fmla="*/ 132 h 2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00" h="256">
                  <a:moveTo>
                    <a:pt x="0" y="0"/>
                  </a:moveTo>
                  <a:cubicBezTo>
                    <a:pt x="130" y="14"/>
                    <a:pt x="260" y="29"/>
                    <a:pt x="360" y="72"/>
                  </a:cubicBezTo>
                  <a:cubicBezTo>
                    <a:pt x="460" y="115"/>
                    <a:pt x="560" y="225"/>
                    <a:pt x="600" y="256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4" name="Freeform 7"/>
            <p:cNvSpPr>
              <a:spLocks/>
            </p:cNvSpPr>
            <p:nvPr/>
          </p:nvSpPr>
          <p:spPr bwMode="auto">
            <a:xfrm flipV="1">
              <a:off x="3624" y="2384"/>
              <a:ext cx="608" cy="192"/>
            </a:xfrm>
            <a:custGeom>
              <a:avLst/>
              <a:gdLst>
                <a:gd name="T0" fmla="*/ 0 w 600"/>
                <a:gd name="T1" fmla="*/ 0 h 256"/>
                <a:gd name="T2" fmla="*/ 370 w 600"/>
                <a:gd name="T3" fmla="*/ 41 h 256"/>
                <a:gd name="T4" fmla="*/ 616 w 600"/>
                <a:gd name="T5" fmla="*/ 144 h 2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00" h="256">
                  <a:moveTo>
                    <a:pt x="0" y="0"/>
                  </a:moveTo>
                  <a:cubicBezTo>
                    <a:pt x="130" y="14"/>
                    <a:pt x="260" y="29"/>
                    <a:pt x="360" y="72"/>
                  </a:cubicBezTo>
                  <a:cubicBezTo>
                    <a:pt x="460" y="115"/>
                    <a:pt x="560" y="225"/>
                    <a:pt x="600" y="256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5" name="Line 8"/>
            <p:cNvSpPr>
              <a:spLocks noChangeShapeType="1"/>
            </p:cNvSpPr>
            <p:nvPr/>
          </p:nvSpPr>
          <p:spPr bwMode="auto">
            <a:xfrm>
              <a:off x="4224" y="2392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6" name="Line 9"/>
            <p:cNvSpPr>
              <a:spLocks noChangeShapeType="1"/>
            </p:cNvSpPr>
            <p:nvPr/>
          </p:nvSpPr>
          <p:spPr bwMode="auto">
            <a:xfrm>
              <a:off x="3416" y="2304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7" name="Line 10"/>
            <p:cNvSpPr>
              <a:spLocks noChangeShapeType="1"/>
            </p:cNvSpPr>
            <p:nvPr/>
          </p:nvSpPr>
          <p:spPr bwMode="auto">
            <a:xfrm>
              <a:off x="3416" y="2488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56" name="Group 11"/>
          <p:cNvGrpSpPr>
            <a:grpSpLocks/>
          </p:cNvGrpSpPr>
          <p:nvPr/>
        </p:nvGrpSpPr>
        <p:grpSpPr bwMode="auto">
          <a:xfrm>
            <a:off x="2187575" y="1933575"/>
            <a:ext cx="1651000" cy="596900"/>
            <a:chOff x="3416" y="1624"/>
            <a:chExt cx="1040" cy="376"/>
          </a:xfrm>
        </p:grpSpPr>
        <p:sp>
          <p:nvSpPr>
            <p:cNvPr id="23598" name="AutoShape 12"/>
            <p:cNvSpPr>
              <a:spLocks noChangeArrowheads="1"/>
            </p:cNvSpPr>
            <p:nvPr/>
          </p:nvSpPr>
          <p:spPr bwMode="auto">
            <a:xfrm rot="16200000" flipV="1">
              <a:off x="3708" y="1644"/>
              <a:ext cx="376" cy="336"/>
            </a:xfrm>
            <a:prstGeom prst="flowChartExtra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99" name="Oval 13"/>
            <p:cNvSpPr>
              <a:spLocks noChangeArrowheads="1"/>
            </p:cNvSpPr>
            <p:nvPr/>
          </p:nvSpPr>
          <p:spPr bwMode="auto">
            <a:xfrm>
              <a:off x="4072" y="1792"/>
              <a:ext cx="56" cy="5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600" name="Line 14"/>
            <p:cNvSpPr>
              <a:spLocks noChangeShapeType="1"/>
            </p:cNvSpPr>
            <p:nvPr/>
          </p:nvSpPr>
          <p:spPr bwMode="auto">
            <a:xfrm>
              <a:off x="4144" y="1816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1" name="Line 15"/>
            <p:cNvSpPr>
              <a:spLocks noChangeShapeType="1"/>
            </p:cNvSpPr>
            <p:nvPr/>
          </p:nvSpPr>
          <p:spPr bwMode="auto">
            <a:xfrm>
              <a:off x="3416" y="1816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57" name="Group 95"/>
          <p:cNvGrpSpPr>
            <a:grpSpLocks/>
          </p:cNvGrpSpPr>
          <p:nvPr/>
        </p:nvGrpSpPr>
        <p:grpSpPr bwMode="auto">
          <a:xfrm>
            <a:off x="5046663" y="1773238"/>
            <a:ext cx="1757362" cy="935037"/>
            <a:chOff x="3179" y="1117"/>
            <a:chExt cx="1107" cy="589"/>
          </a:xfrm>
        </p:grpSpPr>
        <p:sp>
          <p:nvSpPr>
            <p:cNvPr id="23591" name="Freeform 16"/>
            <p:cNvSpPr>
              <a:spLocks/>
            </p:cNvSpPr>
            <p:nvPr/>
          </p:nvSpPr>
          <p:spPr bwMode="auto">
            <a:xfrm>
              <a:off x="3360" y="1143"/>
              <a:ext cx="153" cy="550"/>
            </a:xfrm>
            <a:custGeom>
              <a:avLst/>
              <a:gdLst>
                <a:gd name="T0" fmla="*/ 19 w 99"/>
                <a:gd name="T1" fmla="*/ 0 h 480"/>
                <a:gd name="T2" fmla="*/ 172 w 99"/>
                <a:gd name="T3" fmla="*/ 136 h 480"/>
                <a:gd name="T4" fmla="*/ 229 w 99"/>
                <a:gd name="T5" fmla="*/ 336 h 480"/>
                <a:gd name="T6" fmla="*/ 134 w 99"/>
                <a:gd name="T7" fmla="*/ 535 h 480"/>
                <a:gd name="T8" fmla="*/ 0 w 99"/>
                <a:gd name="T9" fmla="*/ 630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" h="480">
                  <a:moveTo>
                    <a:pt x="8" y="0"/>
                  </a:moveTo>
                  <a:cubicBezTo>
                    <a:pt x="32" y="30"/>
                    <a:pt x="57" y="61"/>
                    <a:pt x="72" y="104"/>
                  </a:cubicBezTo>
                  <a:cubicBezTo>
                    <a:pt x="87" y="147"/>
                    <a:pt x="99" y="205"/>
                    <a:pt x="96" y="256"/>
                  </a:cubicBezTo>
                  <a:cubicBezTo>
                    <a:pt x="93" y="307"/>
                    <a:pt x="72" y="371"/>
                    <a:pt x="56" y="408"/>
                  </a:cubicBezTo>
                  <a:cubicBezTo>
                    <a:pt x="40" y="445"/>
                    <a:pt x="9" y="468"/>
                    <a:pt x="0" y="48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2" name="Freeform 17"/>
            <p:cNvSpPr>
              <a:spLocks/>
            </p:cNvSpPr>
            <p:nvPr/>
          </p:nvSpPr>
          <p:spPr bwMode="auto">
            <a:xfrm>
              <a:off x="3367" y="1117"/>
              <a:ext cx="558" cy="295"/>
            </a:xfrm>
            <a:custGeom>
              <a:avLst/>
              <a:gdLst>
                <a:gd name="T0" fmla="*/ 0 w 600"/>
                <a:gd name="T1" fmla="*/ 0 h 256"/>
                <a:gd name="T2" fmla="*/ 312 w 600"/>
                <a:gd name="T3" fmla="*/ 96 h 256"/>
                <a:gd name="T4" fmla="*/ 519 w 600"/>
                <a:gd name="T5" fmla="*/ 340 h 2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00" h="256">
                  <a:moveTo>
                    <a:pt x="0" y="0"/>
                  </a:moveTo>
                  <a:cubicBezTo>
                    <a:pt x="130" y="14"/>
                    <a:pt x="260" y="29"/>
                    <a:pt x="360" y="72"/>
                  </a:cubicBezTo>
                  <a:cubicBezTo>
                    <a:pt x="460" y="115"/>
                    <a:pt x="560" y="225"/>
                    <a:pt x="600" y="256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3" name="Freeform 18"/>
            <p:cNvSpPr>
              <a:spLocks/>
            </p:cNvSpPr>
            <p:nvPr/>
          </p:nvSpPr>
          <p:spPr bwMode="auto">
            <a:xfrm flipV="1">
              <a:off x="3375" y="1399"/>
              <a:ext cx="572" cy="307"/>
            </a:xfrm>
            <a:custGeom>
              <a:avLst/>
              <a:gdLst>
                <a:gd name="T0" fmla="*/ 0 w 600"/>
                <a:gd name="T1" fmla="*/ 0 h 256"/>
                <a:gd name="T2" fmla="*/ 327 w 600"/>
                <a:gd name="T3" fmla="*/ 103 h 256"/>
                <a:gd name="T4" fmla="*/ 545 w 600"/>
                <a:gd name="T5" fmla="*/ 368 h 2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00" h="256">
                  <a:moveTo>
                    <a:pt x="0" y="0"/>
                  </a:moveTo>
                  <a:cubicBezTo>
                    <a:pt x="130" y="14"/>
                    <a:pt x="260" y="29"/>
                    <a:pt x="360" y="72"/>
                  </a:cubicBezTo>
                  <a:cubicBezTo>
                    <a:pt x="460" y="115"/>
                    <a:pt x="560" y="225"/>
                    <a:pt x="600" y="256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4" name="Line 19"/>
            <p:cNvSpPr>
              <a:spLocks noChangeShapeType="1"/>
            </p:cNvSpPr>
            <p:nvPr/>
          </p:nvSpPr>
          <p:spPr bwMode="auto">
            <a:xfrm>
              <a:off x="3992" y="1412"/>
              <a:ext cx="29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5" name="Line 20"/>
            <p:cNvSpPr>
              <a:spLocks noChangeShapeType="1"/>
            </p:cNvSpPr>
            <p:nvPr/>
          </p:nvSpPr>
          <p:spPr bwMode="auto">
            <a:xfrm>
              <a:off x="3179" y="1271"/>
              <a:ext cx="29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6" name="Line 21"/>
            <p:cNvSpPr>
              <a:spLocks noChangeShapeType="1"/>
            </p:cNvSpPr>
            <p:nvPr/>
          </p:nvSpPr>
          <p:spPr bwMode="auto">
            <a:xfrm>
              <a:off x="3179" y="1565"/>
              <a:ext cx="29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7" name="Oval 22"/>
            <p:cNvSpPr>
              <a:spLocks noChangeArrowheads="1"/>
            </p:cNvSpPr>
            <p:nvPr/>
          </p:nvSpPr>
          <p:spPr bwMode="auto">
            <a:xfrm>
              <a:off x="3940" y="1373"/>
              <a:ext cx="74" cy="10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23590" name="Line 89"/>
          <p:cNvSpPr>
            <a:spLocks noChangeShapeType="1"/>
          </p:cNvSpPr>
          <p:nvPr/>
        </p:nvSpPr>
        <p:spPr bwMode="auto">
          <a:xfrm>
            <a:off x="6877050" y="30686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 You are Learning.......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000" i="1" dirty="0"/>
              <a:t>simple logic diagrams using the operations AND, OR and NOT</a:t>
            </a:r>
            <a:endParaRPr lang="en-GB" sz="3000" dirty="0"/>
          </a:p>
          <a:p>
            <a:r>
              <a:rPr lang="en-GB" sz="3000" i="1" dirty="0"/>
              <a:t>truth tables</a:t>
            </a:r>
            <a:endParaRPr lang="en-GB" sz="3000" dirty="0"/>
          </a:p>
          <a:p>
            <a:r>
              <a:rPr lang="en-GB" sz="3000" i="1" dirty="0"/>
              <a:t>combining Boolean operators using AND, OR and NOT to two levels</a:t>
            </a:r>
            <a:endParaRPr lang="en-GB" sz="3000" dirty="0"/>
          </a:p>
          <a:p>
            <a:r>
              <a:rPr lang="en-GB" sz="3000" i="1" dirty="0"/>
              <a:t>applying logical operators in appropriate truth tables to solve problems</a:t>
            </a:r>
            <a:endParaRPr lang="en-US" sz="3900" dirty="0">
              <a:latin typeface="Gill Sans MT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62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altLang="en-US" sz="4000">
                <a:solidFill>
                  <a:schemeClr val="tx1"/>
                </a:solidFill>
              </a:rPr>
              <a:t>Can you draw a circuit that would </a:t>
            </a:r>
            <a:r>
              <a:rPr lang="en-GB" altLang="en-US" sz="4000" i="1" u="sng">
                <a:solidFill>
                  <a:schemeClr val="tx1"/>
                </a:solidFill>
              </a:rPr>
              <a:t>act</a:t>
            </a:r>
            <a:r>
              <a:rPr lang="en-GB" altLang="en-US" sz="4000">
                <a:solidFill>
                  <a:schemeClr val="tx1"/>
                </a:solidFill>
              </a:rPr>
              <a:t> like an NOR gate?</a:t>
            </a:r>
          </a:p>
        </p:txBody>
      </p:sp>
      <p:pic>
        <p:nvPicPr>
          <p:cNvPr id="24579" name="Picture 3" descr="j034577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4076700"/>
            <a:ext cx="2284413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4" descr="j034577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852738"/>
            <a:ext cx="2284412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5" descr="j034578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2492375"/>
            <a:ext cx="1382712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6" descr="j034578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5013325"/>
            <a:ext cx="2884487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4" descr="Image:Xor-gate-en.sv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341438"/>
            <a:ext cx="8601075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755650" y="5300663"/>
            <a:ext cx="74882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An XOR gate is constructed similarly to an OR gate, except with an additional NAND gate inserted such that </a:t>
            </a:r>
          </a:p>
          <a:p>
            <a:pPr algn="ctr"/>
            <a:r>
              <a:rPr lang="en-GB" altLang="en-US"/>
              <a:t>if both inputs are high, the inputs to the final NAND gate will also be high, and the output will be low.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XOR – Exclusive OR</a:t>
            </a:r>
          </a:p>
        </p:txBody>
      </p:sp>
      <p:graphicFrame>
        <p:nvGraphicFramePr>
          <p:cNvPr id="17450" name="Group 42"/>
          <p:cNvGraphicFramePr>
            <a:graphicFrameLocks noGrp="1"/>
          </p:cNvGraphicFramePr>
          <p:nvPr>
            <p:ph type="tbl" idx="1"/>
          </p:nvPr>
        </p:nvGraphicFramePr>
        <p:xfrm>
          <a:off x="457200" y="2565400"/>
          <a:ext cx="8229600" cy="370364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07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Input A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Input B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Output (Q)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07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07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07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07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6627" name="Picture 14" descr="Image:Xor-gate-en.sv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412875"/>
            <a:ext cx="2597150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8"/>
          <p:cNvGrpSpPr>
            <a:grpSpLocks/>
          </p:cNvGrpSpPr>
          <p:nvPr/>
        </p:nvGrpSpPr>
        <p:grpSpPr bwMode="auto">
          <a:xfrm>
            <a:off x="788325" y="2878485"/>
            <a:ext cx="7704138" cy="2519362"/>
            <a:chOff x="3352" y="2768"/>
            <a:chExt cx="1120" cy="296"/>
          </a:xfrm>
        </p:grpSpPr>
        <p:sp>
          <p:nvSpPr>
            <p:cNvPr id="7171" name="AutoShape 4"/>
            <p:cNvSpPr>
              <a:spLocks noChangeArrowheads="1"/>
            </p:cNvSpPr>
            <p:nvPr/>
          </p:nvSpPr>
          <p:spPr bwMode="auto">
            <a:xfrm>
              <a:off x="3656" y="2768"/>
              <a:ext cx="496" cy="296"/>
            </a:xfrm>
            <a:prstGeom prst="flowChartDelay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72" name="Line 5"/>
            <p:cNvSpPr>
              <a:spLocks noChangeShapeType="1"/>
            </p:cNvSpPr>
            <p:nvPr/>
          </p:nvSpPr>
          <p:spPr bwMode="auto">
            <a:xfrm>
              <a:off x="3352" y="2832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3" name="Line 6"/>
            <p:cNvSpPr>
              <a:spLocks noChangeShapeType="1"/>
            </p:cNvSpPr>
            <p:nvPr/>
          </p:nvSpPr>
          <p:spPr bwMode="auto">
            <a:xfrm>
              <a:off x="3352" y="3008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4" name="Line 7"/>
            <p:cNvSpPr>
              <a:spLocks noChangeShapeType="1"/>
            </p:cNvSpPr>
            <p:nvPr/>
          </p:nvSpPr>
          <p:spPr bwMode="auto">
            <a:xfrm>
              <a:off x="4160" y="2912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/>
              </a:rPr>
              <a:t>Can you draw a TRUTH table? </a:t>
            </a:r>
          </a:p>
        </p:txBody>
      </p:sp>
    </p:spTree>
    <p:extLst>
      <p:ext uri="{BB962C8B-B14F-4D97-AF65-F5344CB8AC3E}">
        <p14:creationId xmlns:p14="http://schemas.microsoft.com/office/powerpoint/2010/main" val="16976797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/>
              </a:rPr>
              <a:t>Can you draw a TRUTH table? </a:t>
            </a:r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1083568" y="2348880"/>
            <a:ext cx="6985000" cy="3744913"/>
            <a:chOff x="3416" y="1624"/>
            <a:chExt cx="1040" cy="376"/>
          </a:xfrm>
        </p:grpSpPr>
        <p:sp>
          <p:nvSpPr>
            <p:cNvPr id="9" name="AutoShape 5"/>
            <p:cNvSpPr>
              <a:spLocks noChangeArrowheads="1"/>
            </p:cNvSpPr>
            <p:nvPr/>
          </p:nvSpPr>
          <p:spPr bwMode="auto">
            <a:xfrm rot="16200000" flipV="1">
              <a:off x="3708" y="1644"/>
              <a:ext cx="376" cy="336"/>
            </a:xfrm>
            <a:prstGeom prst="flowChartExtra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" name="Oval 6"/>
            <p:cNvSpPr>
              <a:spLocks noChangeArrowheads="1"/>
            </p:cNvSpPr>
            <p:nvPr/>
          </p:nvSpPr>
          <p:spPr bwMode="auto">
            <a:xfrm>
              <a:off x="4072" y="1792"/>
              <a:ext cx="56" cy="5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4144" y="1816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3416" y="1816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220937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NOT Gate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28676" name="Picture 5" descr="bool-relay-in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349500"/>
            <a:ext cx="4256087" cy="3966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AND Gate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29700" name="Picture 5" descr="bool-relay-a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44" y="2255459"/>
            <a:ext cx="8064500" cy="370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GB" altLang="en-US" sz="4400"/>
              <a:t>Logic Gates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Solve these Logic Problems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altLang="en-US" sz="2400">
                <a:hlinkClick r:id="rId3"/>
              </a:rPr>
              <a:t>http://www.think-logically.co.uk/lt.htm</a:t>
            </a:r>
            <a:endParaRPr lang="en-GB" altLang="en-US" sz="2400"/>
          </a:p>
          <a:p>
            <a:r>
              <a:rPr lang="en-GB" altLang="en-US" sz="2400"/>
              <a:t>Starter -  </a:t>
            </a:r>
            <a:r>
              <a:rPr lang="en-GB" altLang="en-US" sz="2400">
                <a:hlinkClick r:id="rId4"/>
              </a:rPr>
              <a:t>http://www.logic-puzzles.org/game.php?u2=259141ce8e168b457b53b6b9d9a8bcee</a:t>
            </a:r>
            <a:endParaRPr lang="en-GB" altLang="en-US" sz="2400"/>
          </a:p>
          <a:p>
            <a:r>
              <a:rPr lang="en-GB" altLang="en-US" sz="2400"/>
              <a:t>Starter 2 - </a:t>
            </a:r>
            <a:r>
              <a:rPr lang="en-GB" altLang="en-US" sz="2400">
                <a:hlinkClick r:id="rId5"/>
              </a:rPr>
              <a:t>http://www.logic-puzzles.org/game.php?u2=a4d4c77ef9e37009fb233bf8f170a395</a:t>
            </a:r>
            <a:endParaRPr lang="en-GB" altLang="en-US" sz="2400"/>
          </a:p>
          <a:p>
            <a:r>
              <a:rPr lang="en-GB" altLang="en-US" sz="2400"/>
              <a:t>Further Reading </a:t>
            </a:r>
            <a:r>
              <a:rPr lang="en-GB" altLang="en-US" sz="2400">
                <a:hlinkClick r:id="rId6"/>
              </a:rPr>
              <a:t>http://www.ee.surrey.ac.uk/Projects/CAL/digital-logic/gatesfunc/index.html#orgate</a:t>
            </a:r>
            <a:endParaRPr lang="en-GB" altLang="en-US" sz="2400"/>
          </a:p>
          <a:p>
            <a:endParaRPr lang="en-GB" altLang="en-US"/>
          </a:p>
          <a:p>
            <a:endParaRPr lang="en-GB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8"/>
          <p:cNvGrpSpPr>
            <a:grpSpLocks/>
          </p:cNvGrpSpPr>
          <p:nvPr/>
        </p:nvGrpSpPr>
        <p:grpSpPr bwMode="auto">
          <a:xfrm>
            <a:off x="971550" y="1989138"/>
            <a:ext cx="7704138" cy="2519362"/>
            <a:chOff x="3352" y="2768"/>
            <a:chExt cx="1120" cy="296"/>
          </a:xfrm>
        </p:grpSpPr>
        <p:sp>
          <p:nvSpPr>
            <p:cNvPr id="7171" name="AutoShape 4"/>
            <p:cNvSpPr>
              <a:spLocks noChangeArrowheads="1"/>
            </p:cNvSpPr>
            <p:nvPr/>
          </p:nvSpPr>
          <p:spPr bwMode="auto">
            <a:xfrm>
              <a:off x="3656" y="2768"/>
              <a:ext cx="496" cy="296"/>
            </a:xfrm>
            <a:prstGeom prst="flowChartDelay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72" name="Line 5"/>
            <p:cNvSpPr>
              <a:spLocks noChangeShapeType="1"/>
            </p:cNvSpPr>
            <p:nvPr/>
          </p:nvSpPr>
          <p:spPr bwMode="auto">
            <a:xfrm>
              <a:off x="3352" y="2832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3" name="Line 6"/>
            <p:cNvSpPr>
              <a:spLocks noChangeShapeType="1"/>
            </p:cNvSpPr>
            <p:nvPr/>
          </p:nvSpPr>
          <p:spPr bwMode="auto">
            <a:xfrm>
              <a:off x="3352" y="3008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4" name="Line 7"/>
            <p:cNvSpPr>
              <a:spLocks noChangeShapeType="1"/>
            </p:cNvSpPr>
            <p:nvPr/>
          </p:nvSpPr>
          <p:spPr bwMode="auto">
            <a:xfrm>
              <a:off x="4160" y="2912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AND gate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GB" altLang="en-US" sz="2800"/>
          </a:p>
          <a:p>
            <a:pPr eaLnBrk="1" hangingPunct="1"/>
            <a:endParaRPr lang="en-GB" altLang="en-US" sz="2800"/>
          </a:p>
          <a:p>
            <a:pPr eaLnBrk="1" hangingPunct="1"/>
            <a:endParaRPr lang="en-GB" altLang="en-US" sz="2800"/>
          </a:p>
        </p:txBody>
      </p:sp>
      <p:graphicFrame>
        <p:nvGraphicFramePr>
          <p:cNvPr id="3149" name="Group 77"/>
          <p:cNvGraphicFramePr>
            <a:graphicFrameLocks noGrp="1"/>
          </p:cNvGraphicFramePr>
          <p:nvPr>
            <p:ph sz="half" idx="2"/>
          </p:nvPr>
        </p:nvGraphicFramePr>
        <p:xfrm>
          <a:off x="1400175" y="2205038"/>
          <a:ext cx="6191250" cy="3703635"/>
        </p:xfrm>
        <a:graphic>
          <a:graphicData uri="http://schemas.openxmlformats.org/drawingml/2006/table">
            <a:tbl>
              <a:tblPr/>
              <a:tblGrid>
                <a:gridCol w="206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3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3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07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Input A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Input B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Output (Q)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07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07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07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07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9220" name="Group 8"/>
          <p:cNvGrpSpPr>
            <a:grpSpLocks/>
          </p:cNvGrpSpPr>
          <p:nvPr/>
        </p:nvGrpSpPr>
        <p:grpSpPr bwMode="auto">
          <a:xfrm>
            <a:off x="1258888" y="1154508"/>
            <a:ext cx="1778000" cy="656830"/>
            <a:chOff x="3352" y="2768"/>
            <a:chExt cx="1120" cy="296"/>
          </a:xfrm>
        </p:grpSpPr>
        <p:sp>
          <p:nvSpPr>
            <p:cNvPr id="9248" name="AutoShape 4"/>
            <p:cNvSpPr>
              <a:spLocks noChangeArrowheads="1"/>
            </p:cNvSpPr>
            <p:nvPr/>
          </p:nvSpPr>
          <p:spPr bwMode="auto">
            <a:xfrm>
              <a:off x="3656" y="2768"/>
              <a:ext cx="496" cy="296"/>
            </a:xfrm>
            <a:prstGeom prst="flowChartDelay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49" name="Line 5"/>
            <p:cNvSpPr>
              <a:spLocks noChangeShapeType="1"/>
            </p:cNvSpPr>
            <p:nvPr/>
          </p:nvSpPr>
          <p:spPr bwMode="auto">
            <a:xfrm>
              <a:off x="3352" y="2832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Line 6"/>
            <p:cNvSpPr>
              <a:spLocks noChangeShapeType="1"/>
            </p:cNvSpPr>
            <p:nvPr/>
          </p:nvSpPr>
          <p:spPr bwMode="auto">
            <a:xfrm>
              <a:off x="3352" y="3008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Line 7"/>
            <p:cNvSpPr>
              <a:spLocks noChangeShapeType="1"/>
            </p:cNvSpPr>
            <p:nvPr/>
          </p:nvSpPr>
          <p:spPr bwMode="auto">
            <a:xfrm>
              <a:off x="4160" y="2912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1" name="Text Box 9"/>
          <p:cNvSpPr txBox="1">
            <a:spLocks noChangeArrowheads="1"/>
          </p:cNvSpPr>
          <p:nvPr/>
        </p:nvSpPr>
        <p:spPr bwMode="auto">
          <a:xfrm>
            <a:off x="3419475" y="1393825"/>
            <a:ext cx="7991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/>
              <a:t>Produces an output </a:t>
            </a:r>
            <a:r>
              <a:rPr lang="en-GB" altLang="en-US" sz="1800" b="1">
                <a:solidFill>
                  <a:srgbClr val="0070C0"/>
                </a:solidFill>
              </a:rPr>
              <a:t>only if both inputs are 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altLang="en-US" sz="4000">
                <a:solidFill>
                  <a:srgbClr val="FFFFFF"/>
                </a:solidFill>
              </a:rPr>
              <a:t>Can you draw a circuit that would </a:t>
            </a:r>
            <a:r>
              <a:rPr lang="en-GB" altLang="en-US" sz="4000" i="1" u="sng">
                <a:solidFill>
                  <a:srgbClr val="FFFFFF"/>
                </a:solidFill>
              </a:rPr>
              <a:t>act</a:t>
            </a:r>
            <a:r>
              <a:rPr lang="en-GB" altLang="en-US" sz="4000">
                <a:solidFill>
                  <a:srgbClr val="FFFFFF"/>
                </a:solidFill>
              </a:rPr>
              <a:t> like an AND gate?</a:t>
            </a:r>
          </a:p>
        </p:txBody>
      </p:sp>
      <p:pic>
        <p:nvPicPr>
          <p:cNvPr id="10243" name="Picture 5" descr="j034577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789363"/>
            <a:ext cx="2284413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6" descr="j034577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049" y="2430120"/>
            <a:ext cx="2284412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7" descr="j034578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2416175"/>
            <a:ext cx="1382712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8" descr="j034578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663" y="5157788"/>
            <a:ext cx="2884487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10"/>
          <p:cNvGrpSpPr>
            <a:grpSpLocks/>
          </p:cNvGrpSpPr>
          <p:nvPr/>
        </p:nvGrpSpPr>
        <p:grpSpPr bwMode="auto">
          <a:xfrm>
            <a:off x="684213" y="1146454"/>
            <a:ext cx="7704137" cy="4803496"/>
            <a:chOff x="3416" y="2208"/>
            <a:chExt cx="1120" cy="368"/>
          </a:xfrm>
        </p:grpSpPr>
        <p:sp>
          <p:nvSpPr>
            <p:cNvPr id="12291" name="Freeform 4"/>
            <p:cNvSpPr>
              <a:spLocks/>
            </p:cNvSpPr>
            <p:nvPr/>
          </p:nvSpPr>
          <p:spPr bwMode="auto">
            <a:xfrm>
              <a:off x="3608" y="2224"/>
              <a:ext cx="163" cy="344"/>
            </a:xfrm>
            <a:custGeom>
              <a:avLst/>
              <a:gdLst>
                <a:gd name="T0" fmla="*/ 21 w 99"/>
                <a:gd name="T1" fmla="*/ 0 h 480"/>
                <a:gd name="T2" fmla="*/ 196 w 99"/>
                <a:gd name="T3" fmla="*/ 54 h 480"/>
                <a:gd name="T4" fmla="*/ 260 w 99"/>
                <a:gd name="T5" fmla="*/ 131 h 480"/>
                <a:gd name="T6" fmla="*/ 151 w 99"/>
                <a:gd name="T7" fmla="*/ 209 h 480"/>
                <a:gd name="T8" fmla="*/ 0 w 99"/>
                <a:gd name="T9" fmla="*/ 247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" h="480">
                  <a:moveTo>
                    <a:pt x="8" y="0"/>
                  </a:moveTo>
                  <a:cubicBezTo>
                    <a:pt x="32" y="30"/>
                    <a:pt x="57" y="61"/>
                    <a:pt x="72" y="104"/>
                  </a:cubicBezTo>
                  <a:cubicBezTo>
                    <a:pt x="87" y="147"/>
                    <a:pt x="99" y="205"/>
                    <a:pt x="96" y="256"/>
                  </a:cubicBezTo>
                  <a:cubicBezTo>
                    <a:pt x="93" y="307"/>
                    <a:pt x="72" y="371"/>
                    <a:pt x="56" y="408"/>
                  </a:cubicBezTo>
                  <a:cubicBezTo>
                    <a:pt x="40" y="445"/>
                    <a:pt x="9" y="468"/>
                    <a:pt x="0" y="48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2" name="Freeform 5"/>
            <p:cNvSpPr>
              <a:spLocks/>
            </p:cNvSpPr>
            <p:nvPr/>
          </p:nvSpPr>
          <p:spPr bwMode="auto">
            <a:xfrm>
              <a:off x="3616" y="2208"/>
              <a:ext cx="592" cy="184"/>
            </a:xfrm>
            <a:custGeom>
              <a:avLst/>
              <a:gdLst>
                <a:gd name="T0" fmla="*/ 0 w 600"/>
                <a:gd name="T1" fmla="*/ 0 h 256"/>
                <a:gd name="T2" fmla="*/ 350 w 600"/>
                <a:gd name="T3" fmla="*/ 37 h 256"/>
                <a:gd name="T4" fmla="*/ 584 w 600"/>
                <a:gd name="T5" fmla="*/ 132 h 2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00" h="256">
                  <a:moveTo>
                    <a:pt x="0" y="0"/>
                  </a:moveTo>
                  <a:cubicBezTo>
                    <a:pt x="130" y="14"/>
                    <a:pt x="260" y="29"/>
                    <a:pt x="360" y="72"/>
                  </a:cubicBezTo>
                  <a:cubicBezTo>
                    <a:pt x="460" y="115"/>
                    <a:pt x="560" y="225"/>
                    <a:pt x="600" y="256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3" name="Freeform 6"/>
            <p:cNvSpPr>
              <a:spLocks/>
            </p:cNvSpPr>
            <p:nvPr/>
          </p:nvSpPr>
          <p:spPr bwMode="auto">
            <a:xfrm flipV="1">
              <a:off x="3624" y="2384"/>
              <a:ext cx="608" cy="192"/>
            </a:xfrm>
            <a:custGeom>
              <a:avLst/>
              <a:gdLst>
                <a:gd name="T0" fmla="*/ 0 w 600"/>
                <a:gd name="T1" fmla="*/ 0 h 256"/>
                <a:gd name="T2" fmla="*/ 370 w 600"/>
                <a:gd name="T3" fmla="*/ 41 h 256"/>
                <a:gd name="T4" fmla="*/ 616 w 600"/>
                <a:gd name="T5" fmla="*/ 144 h 2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00" h="256">
                  <a:moveTo>
                    <a:pt x="0" y="0"/>
                  </a:moveTo>
                  <a:cubicBezTo>
                    <a:pt x="130" y="14"/>
                    <a:pt x="260" y="29"/>
                    <a:pt x="360" y="72"/>
                  </a:cubicBezTo>
                  <a:cubicBezTo>
                    <a:pt x="460" y="115"/>
                    <a:pt x="560" y="225"/>
                    <a:pt x="600" y="256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4" name="Line 7"/>
            <p:cNvSpPr>
              <a:spLocks noChangeShapeType="1"/>
            </p:cNvSpPr>
            <p:nvPr/>
          </p:nvSpPr>
          <p:spPr bwMode="auto">
            <a:xfrm>
              <a:off x="4224" y="2392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5" name="Line 8"/>
            <p:cNvSpPr>
              <a:spLocks noChangeShapeType="1"/>
            </p:cNvSpPr>
            <p:nvPr/>
          </p:nvSpPr>
          <p:spPr bwMode="auto">
            <a:xfrm>
              <a:off x="3416" y="2304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Line 9"/>
            <p:cNvSpPr>
              <a:spLocks noChangeShapeType="1"/>
            </p:cNvSpPr>
            <p:nvPr/>
          </p:nvSpPr>
          <p:spPr bwMode="auto">
            <a:xfrm>
              <a:off x="3416" y="2488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79438" y="27305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/>
              <a:t>OR Gate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25096" y="1250625"/>
            <a:ext cx="7074048" cy="649938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100" b="1" dirty="0"/>
              <a:t>Produces an output when one </a:t>
            </a:r>
            <a:r>
              <a:rPr lang="en-GB" altLang="en-US" sz="3600" b="1" dirty="0"/>
              <a:t>or</a:t>
            </a:r>
            <a:r>
              <a:rPr lang="en-GB" altLang="en-US" sz="2100" b="1" dirty="0"/>
              <a:t> the other input are active….</a:t>
            </a:r>
          </a:p>
          <a:p>
            <a:pPr eaLnBrk="1" hangingPunct="1"/>
            <a:endParaRPr lang="en-GB" altLang="en-US" sz="2800" dirty="0"/>
          </a:p>
        </p:txBody>
      </p:sp>
      <p:graphicFrame>
        <p:nvGraphicFramePr>
          <p:cNvPr id="4135" name="Group 39"/>
          <p:cNvGraphicFramePr>
            <a:graphicFrameLocks noGrp="1"/>
          </p:cNvGraphicFramePr>
          <p:nvPr>
            <p:ph sz="half" idx="2"/>
          </p:nvPr>
        </p:nvGraphicFramePr>
        <p:xfrm>
          <a:off x="755650" y="2708275"/>
          <a:ext cx="7931150" cy="3703640"/>
        </p:xfrm>
        <a:graphic>
          <a:graphicData uri="http://schemas.openxmlformats.org/drawingml/2006/table">
            <a:tbl>
              <a:tblPr/>
              <a:tblGrid>
                <a:gridCol w="2643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4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3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07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Input A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Input B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Output (Q)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07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07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07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07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3316" name="Group 10"/>
          <p:cNvGrpSpPr>
            <a:grpSpLocks/>
          </p:cNvGrpSpPr>
          <p:nvPr/>
        </p:nvGrpSpPr>
        <p:grpSpPr bwMode="auto">
          <a:xfrm>
            <a:off x="611188" y="1125538"/>
            <a:ext cx="1885950" cy="1219200"/>
            <a:chOff x="3416" y="2208"/>
            <a:chExt cx="1120" cy="368"/>
          </a:xfrm>
        </p:grpSpPr>
        <p:sp>
          <p:nvSpPr>
            <p:cNvPr id="13343" name="Freeform 4"/>
            <p:cNvSpPr>
              <a:spLocks/>
            </p:cNvSpPr>
            <p:nvPr/>
          </p:nvSpPr>
          <p:spPr bwMode="auto">
            <a:xfrm>
              <a:off x="3608" y="2224"/>
              <a:ext cx="163" cy="344"/>
            </a:xfrm>
            <a:custGeom>
              <a:avLst/>
              <a:gdLst>
                <a:gd name="T0" fmla="*/ 21 w 99"/>
                <a:gd name="T1" fmla="*/ 0 h 480"/>
                <a:gd name="T2" fmla="*/ 196 w 99"/>
                <a:gd name="T3" fmla="*/ 54 h 480"/>
                <a:gd name="T4" fmla="*/ 260 w 99"/>
                <a:gd name="T5" fmla="*/ 131 h 480"/>
                <a:gd name="T6" fmla="*/ 151 w 99"/>
                <a:gd name="T7" fmla="*/ 209 h 480"/>
                <a:gd name="T8" fmla="*/ 0 w 99"/>
                <a:gd name="T9" fmla="*/ 247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" h="480">
                  <a:moveTo>
                    <a:pt x="8" y="0"/>
                  </a:moveTo>
                  <a:cubicBezTo>
                    <a:pt x="32" y="30"/>
                    <a:pt x="57" y="61"/>
                    <a:pt x="72" y="104"/>
                  </a:cubicBezTo>
                  <a:cubicBezTo>
                    <a:pt x="87" y="147"/>
                    <a:pt x="99" y="205"/>
                    <a:pt x="96" y="256"/>
                  </a:cubicBezTo>
                  <a:cubicBezTo>
                    <a:pt x="93" y="307"/>
                    <a:pt x="72" y="371"/>
                    <a:pt x="56" y="408"/>
                  </a:cubicBezTo>
                  <a:cubicBezTo>
                    <a:pt x="40" y="445"/>
                    <a:pt x="9" y="468"/>
                    <a:pt x="0" y="48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Freeform 5"/>
            <p:cNvSpPr>
              <a:spLocks/>
            </p:cNvSpPr>
            <p:nvPr/>
          </p:nvSpPr>
          <p:spPr bwMode="auto">
            <a:xfrm>
              <a:off x="3616" y="2208"/>
              <a:ext cx="592" cy="184"/>
            </a:xfrm>
            <a:custGeom>
              <a:avLst/>
              <a:gdLst>
                <a:gd name="T0" fmla="*/ 0 w 600"/>
                <a:gd name="T1" fmla="*/ 0 h 256"/>
                <a:gd name="T2" fmla="*/ 350 w 600"/>
                <a:gd name="T3" fmla="*/ 37 h 256"/>
                <a:gd name="T4" fmla="*/ 584 w 600"/>
                <a:gd name="T5" fmla="*/ 132 h 2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00" h="256">
                  <a:moveTo>
                    <a:pt x="0" y="0"/>
                  </a:moveTo>
                  <a:cubicBezTo>
                    <a:pt x="130" y="14"/>
                    <a:pt x="260" y="29"/>
                    <a:pt x="360" y="72"/>
                  </a:cubicBezTo>
                  <a:cubicBezTo>
                    <a:pt x="460" y="115"/>
                    <a:pt x="560" y="225"/>
                    <a:pt x="600" y="256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Freeform 6"/>
            <p:cNvSpPr>
              <a:spLocks/>
            </p:cNvSpPr>
            <p:nvPr/>
          </p:nvSpPr>
          <p:spPr bwMode="auto">
            <a:xfrm flipV="1">
              <a:off x="3624" y="2384"/>
              <a:ext cx="608" cy="192"/>
            </a:xfrm>
            <a:custGeom>
              <a:avLst/>
              <a:gdLst>
                <a:gd name="T0" fmla="*/ 0 w 600"/>
                <a:gd name="T1" fmla="*/ 0 h 256"/>
                <a:gd name="T2" fmla="*/ 370 w 600"/>
                <a:gd name="T3" fmla="*/ 41 h 256"/>
                <a:gd name="T4" fmla="*/ 616 w 600"/>
                <a:gd name="T5" fmla="*/ 144 h 2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00" h="256">
                  <a:moveTo>
                    <a:pt x="0" y="0"/>
                  </a:moveTo>
                  <a:cubicBezTo>
                    <a:pt x="130" y="14"/>
                    <a:pt x="260" y="29"/>
                    <a:pt x="360" y="72"/>
                  </a:cubicBezTo>
                  <a:cubicBezTo>
                    <a:pt x="460" y="115"/>
                    <a:pt x="560" y="225"/>
                    <a:pt x="600" y="256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6" name="Line 7"/>
            <p:cNvSpPr>
              <a:spLocks noChangeShapeType="1"/>
            </p:cNvSpPr>
            <p:nvPr/>
          </p:nvSpPr>
          <p:spPr bwMode="auto">
            <a:xfrm>
              <a:off x="4224" y="2392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Line 8"/>
            <p:cNvSpPr>
              <a:spLocks noChangeShapeType="1"/>
            </p:cNvSpPr>
            <p:nvPr/>
          </p:nvSpPr>
          <p:spPr bwMode="auto">
            <a:xfrm>
              <a:off x="3416" y="2304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Line 9"/>
            <p:cNvSpPr>
              <a:spLocks noChangeShapeType="1"/>
            </p:cNvSpPr>
            <p:nvPr/>
          </p:nvSpPr>
          <p:spPr bwMode="auto">
            <a:xfrm>
              <a:off x="3416" y="2488"/>
              <a:ext cx="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668</TotalTime>
  <Words>477</Words>
  <Application>Microsoft Office PowerPoint</Application>
  <PresentationFormat>On-screen Show (4:3)</PresentationFormat>
  <Paragraphs>179</Paragraphs>
  <Slides>26</Slides>
  <Notes>21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Gill Sans MT</vt:lpstr>
      <vt:lpstr>Wingdings 2</vt:lpstr>
      <vt:lpstr>Dividend</vt:lpstr>
      <vt:lpstr>PowerPoint Presentation</vt:lpstr>
      <vt:lpstr>Today You are Learning.......</vt:lpstr>
      <vt:lpstr>Logic Gates</vt:lpstr>
      <vt:lpstr>Solve these Logic Problems</vt:lpstr>
      <vt:lpstr>PowerPoint Presentation</vt:lpstr>
      <vt:lpstr>AND gate</vt:lpstr>
      <vt:lpstr>Can you draw a circuit that would act like an AND gate?</vt:lpstr>
      <vt:lpstr>PowerPoint Presentation</vt:lpstr>
      <vt:lpstr>OR Gate</vt:lpstr>
      <vt:lpstr>Can you draw a circuit that would act like an OR gate?</vt:lpstr>
      <vt:lpstr>PowerPoint Presentation</vt:lpstr>
      <vt:lpstr>NOT Gate</vt:lpstr>
      <vt:lpstr>Can you draw a circuit that would act like an NOT gate?</vt:lpstr>
      <vt:lpstr>Some extras to fry your brain</vt:lpstr>
      <vt:lpstr>PowerPoint Presentation</vt:lpstr>
      <vt:lpstr>NOT AND = NAND</vt:lpstr>
      <vt:lpstr>Can you draw a circuit that would act like an NAND gate?</vt:lpstr>
      <vt:lpstr>PowerPoint Presentation</vt:lpstr>
      <vt:lpstr>NOT OR =NOR</vt:lpstr>
      <vt:lpstr>Can you draw a circuit that would act like an NOR gate?</vt:lpstr>
      <vt:lpstr>PowerPoint Presentation</vt:lpstr>
      <vt:lpstr>XOR – Exclusive OR</vt:lpstr>
      <vt:lpstr>Can you draw a TRUTH table? </vt:lpstr>
      <vt:lpstr>Can you draw a TRUTH table? </vt:lpstr>
      <vt:lpstr>NOT Gate</vt:lpstr>
      <vt:lpstr>AND Gate</vt:lpstr>
    </vt:vector>
  </TitlesOfParts>
  <Company>Millfield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Dan Aldred</cp:lastModifiedBy>
  <cp:revision>24</cp:revision>
  <dcterms:created xsi:type="dcterms:W3CDTF">2008-08-19T10:03:06Z</dcterms:created>
  <dcterms:modified xsi:type="dcterms:W3CDTF">2016-12-09T19:39:21Z</dcterms:modified>
</cp:coreProperties>
</file>